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61" r:id="rId5"/>
    <p:sldId id="266" r:id="rId6"/>
    <p:sldId id="259" r:id="rId7"/>
    <p:sldId id="265" r:id="rId8"/>
    <p:sldId id="260" r:id="rId9"/>
  </p:sldIdLst>
  <p:sldSz cx="6870700" cy="6870700"/>
  <p:notesSz cx="6870700" cy="68707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p:cViewPr varScale="1">
        <p:scale>
          <a:sx n="82" d="100"/>
          <a:sy n="82" d="100"/>
        </p:scale>
        <p:origin x="2059" y="62"/>
      </p:cViewPr>
      <p:guideLst>
        <p:guide orient="horz" pos="2880"/>
        <p:guide pos="2160"/>
      </p:guideLst>
    </p:cSldViewPr>
  </p:slideViewPr>
  <p:notesTextViewPr>
    <p:cViewPr>
      <p:scale>
        <a:sx n="100" d="100"/>
        <a:sy n="100" d="100"/>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14350" y="2125980"/>
            <a:ext cx="5829300" cy="1440180"/>
          </a:xfrm>
          <a:prstGeom prst="rect">
            <a:avLst/>
          </a:prstGeom>
        </p:spPr>
        <p:txBody>
          <a:bodyPr wrap="square" lIns="0" tIns="0" rIns="0" bIns="0">
            <a:spAutoFit/>
          </a:bodyPr>
          <a:lstStyle>
            <a:lvl1pPr>
              <a:defRPr sz="2300" b="0" i="0">
                <a:solidFill>
                  <a:srgbClr val="747474"/>
                </a:solidFill>
                <a:latin typeface="Times New Roman"/>
                <a:cs typeface="Times New Roman"/>
              </a:defRPr>
            </a:lvl1pPr>
          </a:lstStyle>
          <a:p>
            <a:endParaRPr/>
          </a:p>
        </p:txBody>
      </p:sp>
      <p:sp>
        <p:nvSpPr>
          <p:cNvPr id="3" name="Holder 3"/>
          <p:cNvSpPr>
            <a:spLocks noGrp="1"/>
          </p:cNvSpPr>
          <p:nvPr>
            <p:ph type="subTitle" idx="4"/>
          </p:nvPr>
        </p:nvSpPr>
        <p:spPr>
          <a:xfrm>
            <a:off x="1028700" y="3840480"/>
            <a:ext cx="4800600" cy="171450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defRPr sz="1000" b="0" i="0">
                <a:solidFill>
                  <a:srgbClr val="BE3631"/>
                </a:solidFill>
                <a:latin typeface="Geneva"/>
                <a:cs typeface="Geneva"/>
              </a:defRPr>
            </a:lvl1pPr>
          </a:lstStyle>
          <a:p>
            <a:pPr marL="12700">
              <a:lnSpc>
                <a:spcPts val="1100"/>
              </a:lnSpc>
            </a:pPr>
            <a:r>
              <a:rPr spc="-35" dirty="0"/>
              <a:t>Africa's</a:t>
            </a:r>
            <a:r>
              <a:rPr spc="-45" dirty="0"/>
              <a:t> </a:t>
            </a:r>
            <a:r>
              <a:rPr dirty="0"/>
              <a:t>Global</a:t>
            </a:r>
            <a:r>
              <a:rPr spc="-40" dirty="0"/>
              <a:t> </a:t>
            </a:r>
            <a:r>
              <a:rPr spc="-20" dirty="0"/>
              <a:t>Bank</a:t>
            </a: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12/24/2025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300" b="0" i="0">
                <a:solidFill>
                  <a:srgbClr val="747474"/>
                </a:solidFill>
                <a:latin typeface="Times New Roman"/>
                <a:cs typeface="Times New Roman"/>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defRPr sz="1000" b="0" i="0">
                <a:solidFill>
                  <a:srgbClr val="BE3631"/>
                </a:solidFill>
                <a:latin typeface="Geneva"/>
                <a:cs typeface="Geneva"/>
              </a:defRPr>
            </a:lvl1pPr>
          </a:lstStyle>
          <a:p>
            <a:pPr marL="12700">
              <a:lnSpc>
                <a:spcPts val="1100"/>
              </a:lnSpc>
            </a:pPr>
            <a:r>
              <a:rPr spc="-35" dirty="0"/>
              <a:t>Africa's</a:t>
            </a:r>
            <a:r>
              <a:rPr spc="-45" dirty="0"/>
              <a:t> </a:t>
            </a:r>
            <a:r>
              <a:rPr dirty="0"/>
              <a:t>Global</a:t>
            </a:r>
            <a:r>
              <a:rPr spc="-40" dirty="0"/>
              <a:t> </a:t>
            </a:r>
            <a:r>
              <a:rPr spc="-20" dirty="0"/>
              <a:t>Bank</a:t>
            </a: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12/24/2025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300" b="0" i="0">
                <a:solidFill>
                  <a:srgbClr val="747474"/>
                </a:solidFill>
                <a:latin typeface="Times New Roman"/>
                <a:cs typeface="Times New Roman"/>
              </a:defRPr>
            </a:lvl1pPr>
          </a:lstStyle>
          <a:p>
            <a:endParaRPr/>
          </a:p>
        </p:txBody>
      </p:sp>
      <p:sp>
        <p:nvSpPr>
          <p:cNvPr id="3" name="Holder 3"/>
          <p:cNvSpPr>
            <a:spLocks noGrp="1"/>
          </p:cNvSpPr>
          <p:nvPr>
            <p:ph sz="half" idx="2"/>
          </p:nvPr>
        </p:nvSpPr>
        <p:spPr>
          <a:xfrm>
            <a:off x="342900" y="1577340"/>
            <a:ext cx="298323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3531870" y="1577340"/>
            <a:ext cx="298323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defRPr sz="1000" b="0" i="0">
                <a:solidFill>
                  <a:srgbClr val="BE3631"/>
                </a:solidFill>
                <a:latin typeface="Geneva"/>
                <a:cs typeface="Geneva"/>
              </a:defRPr>
            </a:lvl1pPr>
          </a:lstStyle>
          <a:p>
            <a:pPr marL="12700">
              <a:lnSpc>
                <a:spcPts val="1100"/>
              </a:lnSpc>
            </a:pPr>
            <a:r>
              <a:rPr spc="-35" dirty="0"/>
              <a:t>Africa's</a:t>
            </a:r>
            <a:r>
              <a:rPr spc="-45" dirty="0"/>
              <a:t> </a:t>
            </a:r>
            <a:r>
              <a:rPr dirty="0"/>
              <a:t>Global</a:t>
            </a:r>
            <a:r>
              <a:rPr spc="-40" dirty="0"/>
              <a:t> </a:t>
            </a:r>
            <a:r>
              <a:rPr spc="-20" dirty="0"/>
              <a:t>Bank</a:t>
            </a: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12/24/2025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300" b="0" i="0">
                <a:solidFill>
                  <a:srgbClr val="747474"/>
                </a:solidFill>
                <a:latin typeface="Times New Roman"/>
                <a:cs typeface="Times New Roman"/>
              </a:defRPr>
            </a:lvl1pPr>
          </a:lstStyle>
          <a:p>
            <a:endParaRPr/>
          </a:p>
        </p:txBody>
      </p:sp>
      <p:sp>
        <p:nvSpPr>
          <p:cNvPr id="3" name="Holder 3"/>
          <p:cNvSpPr>
            <a:spLocks noGrp="1"/>
          </p:cNvSpPr>
          <p:nvPr>
            <p:ph type="ftr" sz="quarter" idx="5"/>
          </p:nvPr>
        </p:nvSpPr>
        <p:spPr/>
        <p:txBody>
          <a:bodyPr lIns="0" tIns="0" rIns="0" bIns="0"/>
          <a:lstStyle>
            <a:lvl1pPr>
              <a:defRPr sz="1000" b="0" i="0">
                <a:solidFill>
                  <a:srgbClr val="BE3631"/>
                </a:solidFill>
                <a:latin typeface="Geneva"/>
                <a:cs typeface="Geneva"/>
              </a:defRPr>
            </a:lvl1pPr>
          </a:lstStyle>
          <a:p>
            <a:pPr marL="12700">
              <a:lnSpc>
                <a:spcPts val="1100"/>
              </a:lnSpc>
            </a:pPr>
            <a:r>
              <a:rPr spc="-35" dirty="0"/>
              <a:t>Africa's</a:t>
            </a:r>
            <a:r>
              <a:rPr spc="-45" dirty="0"/>
              <a:t> </a:t>
            </a:r>
            <a:r>
              <a:rPr dirty="0"/>
              <a:t>Global</a:t>
            </a:r>
            <a:r>
              <a:rPr spc="-40" dirty="0"/>
              <a:t> </a:t>
            </a:r>
            <a:r>
              <a:rPr spc="-20" dirty="0"/>
              <a:t>Bank</a:t>
            </a: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12/24/2025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defRPr sz="1000" b="0" i="0">
                <a:solidFill>
                  <a:srgbClr val="BE3631"/>
                </a:solidFill>
                <a:latin typeface="Geneva"/>
                <a:cs typeface="Geneva"/>
              </a:defRPr>
            </a:lvl1pPr>
          </a:lstStyle>
          <a:p>
            <a:pPr marL="12700">
              <a:lnSpc>
                <a:spcPts val="1100"/>
              </a:lnSpc>
            </a:pPr>
            <a:r>
              <a:rPr spc="-35" dirty="0"/>
              <a:t>Africa's</a:t>
            </a:r>
            <a:r>
              <a:rPr spc="-45" dirty="0"/>
              <a:t> </a:t>
            </a:r>
            <a:r>
              <a:rPr dirty="0"/>
              <a:t>Global</a:t>
            </a:r>
            <a:r>
              <a:rPr spc="-40" dirty="0"/>
              <a:t> </a:t>
            </a:r>
            <a:r>
              <a:rPr spc="-20" dirty="0"/>
              <a:t>Bank</a:t>
            </a: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12/24/2025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4957698" y="461607"/>
            <a:ext cx="435610" cy="375919"/>
          </a:xfrm>
          <a:prstGeom prst="rect">
            <a:avLst/>
          </a:prstGeom>
        </p:spPr>
        <p:txBody>
          <a:bodyPr wrap="square" lIns="0" tIns="0" rIns="0" bIns="0">
            <a:spAutoFit/>
          </a:bodyPr>
          <a:lstStyle>
            <a:lvl1pPr>
              <a:defRPr sz="2300" b="0" i="0">
                <a:solidFill>
                  <a:srgbClr val="747474"/>
                </a:solidFill>
                <a:latin typeface="Times New Roman"/>
                <a:cs typeface="Times New Roman"/>
              </a:defRPr>
            </a:lvl1pPr>
          </a:lstStyle>
          <a:p>
            <a:endParaRPr/>
          </a:p>
        </p:txBody>
      </p:sp>
      <p:sp>
        <p:nvSpPr>
          <p:cNvPr id="3" name="Holder 3"/>
          <p:cNvSpPr>
            <a:spLocks noGrp="1"/>
          </p:cNvSpPr>
          <p:nvPr>
            <p:ph type="body" idx="1"/>
          </p:nvPr>
        </p:nvSpPr>
        <p:spPr>
          <a:xfrm>
            <a:off x="443102" y="2727959"/>
            <a:ext cx="3677285" cy="2202179"/>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5073015" y="6564376"/>
            <a:ext cx="1186814" cy="153670"/>
          </a:xfrm>
          <a:prstGeom prst="rect">
            <a:avLst/>
          </a:prstGeom>
        </p:spPr>
        <p:txBody>
          <a:bodyPr wrap="square" lIns="0" tIns="0" rIns="0" bIns="0">
            <a:spAutoFit/>
          </a:bodyPr>
          <a:lstStyle>
            <a:lvl1pPr>
              <a:defRPr sz="1000" b="0" i="0">
                <a:solidFill>
                  <a:srgbClr val="BE3631"/>
                </a:solidFill>
                <a:latin typeface="Geneva"/>
                <a:cs typeface="Geneva"/>
              </a:defRPr>
            </a:lvl1pPr>
          </a:lstStyle>
          <a:p>
            <a:pPr marL="12700">
              <a:lnSpc>
                <a:spcPts val="1100"/>
              </a:lnSpc>
            </a:pPr>
            <a:r>
              <a:rPr spc="-35" dirty="0"/>
              <a:t>Africa's</a:t>
            </a:r>
            <a:r>
              <a:rPr spc="-45" dirty="0"/>
              <a:t> </a:t>
            </a:r>
            <a:r>
              <a:rPr dirty="0"/>
              <a:t>Global</a:t>
            </a:r>
            <a:r>
              <a:rPr spc="-40" dirty="0"/>
              <a:t> </a:t>
            </a:r>
            <a:r>
              <a:rPr spc="-20" dirty="0"/>
              <a:t>Bank</a:t>
            </a:r>
          </a:p>
        </p:txBody>
      </p:sp>
      <p:sp>
        <p:nvSpPr>
          <p:cNvPr id="5" name="Holder 5"/>
          <p:cNvSpPr>
            <a:spLocks noGrp="1"/>
          </p:cNvSpPr>
          <p:nvPr>
            <p:ph type="dt" sz="half" idx="6"/>
          </p:nvPr>
        </p:nvSpPr>
        <p:spPr>
          <a:xfrm>
            <a:off x="342900" y="6377940"/>
            <a:ext cx="157734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12/24/2025</a:t>
            </a:fld>
            <a:endParaRPr lang="en-US"/>
          </a:p>
        </p:txBody>
      </p:sp>
      <p:sp>
        <p:nvSpPr>
          <p:cNvPr id="6" name="Holder 6"/>
          <p:cNvSpPr>
            <a:spLocks noGrp="1"/>
          </p:cNvSpPr>
          <p:nvPr>
            <p:ph type="sldNum" sz="quarter" idx="7"/>
          </p:nvPr>
        </p:nvSpPr>
        <p:spPr>
          <a:xfrm>
            <a:off x="4937760" y="6377940"/>
            <a:ext cx="157734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www.ubacongobrazzaville.com/"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www.ubacongobrazzaville.com/" TargetMode="External"/><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hyperlink" Target="http://www.ubacongobrazzaville.com/" TargetMode="External"/><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hyperlink" Target="http://www.ubacongobrazzaville.com/" TargetMode="External"/><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hyperlink" Target="http://www.ubacongobrazzaville.com/" TargetMode="External"/><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hyperlink" Target="mailto:recrutement.ubacongo@ubagroup.com" TargetMode="External"/><Relationship Id="rId2" Type="http://schemas.openxmlformats.org/officeDocument/2006/relationships/image" Target="../media/image2.png"/><Relationship Id="rId1" Type="http://schemas.openxmlformats.org/officeDocument/2006/relationships/slideLayout" Target="../slideLayouts/slideLayout5.xml"/><Relationship Id="rId4" Type="http://schemas.openxmlformats.org/officeDocument/2006/relationships/hyperlink" Target="http://www.ubacongobrazzaville.com/"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5" name="Image 14">
            <a:extLst>
              <a:ext uri="{FF2B5EF4-FFF2-40B4-BE49-F238E27FC236}">
                <a16:creationId xmlns:a16="http://schemas.microsoft.com/office/drawing/2014/main" id="{8D8AF5C8-3435-09DF-E975-D6E9CAE5B6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700"/>
            <a:ext cx="6858000" cy="6858000"/>
          </a:xfrm>
          <a:prstGeom prst="rect">
            <a:avLst/>
          </a:prstGeom>
        </p:spPr>
      </p:pic>
      <p:sp>
        <p:nvSpPr>
          <p:cNvPr id="16" name="ZoneTexte 15">
            <a:extLst>
              <a:ext uri="{FF2B5EF4-FFF2-40B4-BE49-F238E27FC236}">
                <a16:creationId xmlns:a16="http://schemas.microsoft.com/office/drawing/2014/main" id="{AFD5BC8A-F69B-E911-FD53-5D8D16130F34}"/>
              </a:ext>
            </a:extLst>
          </p:cNvPr>
          <p:cNvSpPr txBox="1"/>
          <p:nvPr/>
        </p:nvSpPr>
        <p:spPr>
          <a:xfrm>
            <a:off x="387350" y="920750"/>
            <a:ext cx="5410200" cy="1384995"/>
          </a:xfrm>
          <a:prstGeom prst="rect">
            <a:avLst/>
          </a:prstGeom>
          <a:noFill/>
        </p:spPr>
        <p:txBody>
          <a:bodyPr wrap="square" rtlCol="0">
            <a:spAutoFit/>
          </a:bodyPr>
          <a:lstStyle/>
          <a:p>
            <a:r>
              <a:rPr lang="fr-FR" sz="2400" b="1" dirty="0">
                <a:solidFill>
                  <a:srgbClr val="FF0000"/>
                </a:solidFill>
                <a:latin typeface="SF Pro Display" pitchFamily="2" charset="0"/>
                <a:ea typeface="SF Pro Display" pitchFamily="2" charset="0"/>
                <a:cs typeface="SF Pro Heavy" pitchFamily="2" charset="0"/>
              </a:rPr>
              <a:t>Nous recrutons,</a:t>
            </a:r>
          </a:p>
          <a:p>
            <a:r>
              <a:rPr lang="fr-FR" sz="2400" b="1" dirty="0" smtClean="0">
                <a:latin typeface="SF Pro Display" pitchFamily="2" charset="0"/>
                <a:ea typeface="SF Pro Display" pitchFamily="2" charset="0"/>
                <a:cs typeface="SF Pro Heavy" pitchFamily="2" charset="0"/>
              </a:rPr>
              <a:t>Chargé d’affaires Ambassades, Organismes Internationaux et ONG</a:t>
            </a:r>
            <a:endParaRPr lang="fr-FR" sz="2400" b="1" dirty="0">
              <a:latin typeface="SF Pro Display" pitchFamily="2" charset="0"/>
              <a:ea typeface="SF Pro Display" pitchFamily="2" charset="0"/>
              <a:cs typeface="SF Pro Heavy" pitchFamily="2" charset="0"/>
            </a:endParaRPr>
          </a:p>
          <a:p>
            <a:endParaRPr lang="fr-FR" sz="1200" b="1" dirty="0">
              <a:latin typeface="SF Pro Display" pitchFamily="2" charset="0"/>
              <a:ea typeface="SF Pro Display" pitchFamily="2" charset="0"/>
              <a:cs typeface="SF Pro Heavy" pitchFamily="2" charset="0"/>
            </a:endParaRPr>
          </a:p>
        </p:txBody>
      </p:sp>
      <p:sp>
        <p:nvSpPr>
          <p:cNvPr id="17" name="ZoneTexte 16">
            <a:extLst>
              <a:ext uri="{FF2B5EF4-FFF2-40B4-BE49-F238E27FC236}">
                <a16:creationId xmlns:a16="http://schemas.microsoft.com/office/drawing/2014/main" id="{1765C5AF-54EA-1455-326F-13AAABC4EB8C}"/>
              </a:ext>
            </a:extLst>
          </p:cNvPr>
          <p:cNvSpPr txBox="1"/>
          <p:nvPr/>
        </p:nvSpPr>
        <p:spPr>
          <a:xfrm>
            <a:off x="387350" y="2195645"/>
            <a:ext cx="5638800" cy="584775"/>
          </a:xfrm>
          <a:prstGeom prst="rect">
            <a:avLst/>
          </a:prstGeom>
          <a:noFill/>
        </p:spPr>
        <p:txBody>
          <a:bodyPr wrap="square" rtlCol="0">
            <a:spAutoFit/>
          </a:bodyPr>
          <a:lstStyle/>
          <a:p>
            <a:r>
              <a:rPr lang="fr-FR" sz="1600" dirty="0">
                <a:latin typeface="SF Pro Display" pitchFamily="2" charset="0"/>
                <a:ea typeface="SF Pro Display" pitchFamily="2" charset="0"/>
                <a:cs typeface="SF Pro Heavy" pitchFamily="2" charset="0"/>
              </a:rPr>
              <a:t>Envoyez votre CV et lettres de motivation à l’adresse</a:t>
            </a:r>
          </a:p>
          <a:p>
            <a:r>
              <a:rPr lang="fr-FR" sz="1600" dirty="0">
                <a:latin typeface="SF Pro Display" pitchFamily="2" charset="0"/>
                <a:ea typeface="SF Pro Display" pitchFamily="2" charset="0"/>
                <a:cs typeface="SF Pro Heavy" pitchFamily="2" charset="0"/>
              </a:rPr>
              <a:t>suivante : </a:t>
            </a:r>
            <a:r>
              <a:rPr lang="fr-FR" sz="1600" b="1" dirty="0" err="1">
                <a:latin typeface="SF Pro Display" pitchFamily="2" charset="0"/>
                <a:ea typeface="SF Pro Display" pitchFamily="2" charset="0"/>
                <a:cs typeface="SF Pro Heavy" pitchFamily="2" charset="0"/>
              </a:rPr>
              <a:t>recrutement.ubacongo@ubagroup.com</a:t>
            </a:r>
            <a:endParaRPr lang="fr-FR" sz="1600" dirty="0"/>
          </a:p>
        </p:txBody>
      </p:sp>
      <p:sp>
        <p:nvSpPr>
          <p:cNvPr id="18" name="ZoneTexte 17">
            <a:extLst>
              <a:ext uri="{FF2B5EF4-FFF2-40B4-BE49-F238E27FC236}">
                <a16:creationId xmlns:a16="http://schemas.microsoft.com/office/drawing/2014/main" id="{7DB3678D-768A-BAD9-A070-602810389710}"/>
              </a:ext>
            </a:extLst>
          </p:cNvPr>
          <p:cNvSpPr txBox="1"/>
          <p:nvPr/>
        </p:nvSpPr>
        <p:spPr>
          <a:xfrm>
            <a:off x="387350" y="2912130"/>
            <a:ext cx="3505200" cy="523220"/>
          </a:xfrm>
          <a:prstGeom prst="rect">
            <a:avLst/>
          </a:prstGeom>
          <a:noFill/>
        </p:spPr>
        <p:txBody>
          <a:bodyPr wrap="square" rtlCol="0">
            <a:spAutoFit/>
          </a:bodyPr>
          <a:lstStyle/>
          <a:p>
            <a:r>
              <a:rPr lang="fr-FR" sz="1400" dirty="0"/>
              <a:t>Dernière date de soumission</a:t>
            </a:r>
          </a:p>
          <a:p>
            <a:r>
              <a:rPr lang="fr-FR" sz="1400" b="1" dirty="0" smtClean="0">
                <a:solidFill>
                  <a:srgbClr val="FF0000"/>
                </a:solidFill>
              </a:rPr>
              <a:t>07 janvier 2026.</a:t>
            </a:r>
            <a:endParaRPr lang="fr-FR" sz="1400" b="1" dirty="0">
              <a:solidFill>
                <a:srgbClr val="FF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450503" y="1160842"/>
            <a:ext cx="2481580" cy="45720"/>
          </a:xfrm>
          <a:custGeom>
            <a:avLst/>
            <a:gdLst/>
            <a:ahLst/>
            <a:cxnLst/>
            <a:rect l="l" t="t" r="r" b="b"/>
            <a:pathLst>
              <a:path w="2481580" h="45719">
                <a:moveTo>
                  <a:pt x="2481313" y="0"/>
                </a:moveTo>
                <a:lnTo>
                  <a:pt x="0" y="0"/>
                </a:lnTo>
                <a:lnTo>
                  <a:pt x="0" y="45720"/>
                </a:lnTo>
                <a:lnTo>
                  <a:pt x="2481313" y="45720"/>
                </a:lnTo>
                <a:lnTo>
                  <a:pt x="2481313" y="0"/>
                </a:lnTo>
                <a:close/>
              </a:path>
            </a:pathLst>
          </a:custGeom>
          <a:solidFill>
            <a:srgbClr val="FF0000"/>
          </a:solidFill>
        </p:spPr>
        <p:txBody>
          <a:bodyPr wrap="square" lIns="0" tIns="0" rIns="0" bIns="0" rtlCol="0"/>
          <a:lstStyle/>
          <a:p>
            <a:endParaRPr/>
          </a:p>
        </p:txBody>
      </p:sp>
      <p:pic>
        <p:nvPicPr>
          <p:cNvPr id="3" name="object 3"/>
          <p:cNvPicPr/>
          <p:nvPr/>
        </p:nvPicPr>
        <p:blipFill>
          <a:blip r:embed="rId2" cstate="print"/>
          <a:stretch>
            <a:fillRect/>
          </a:stretch>
        </p:blipFill>
        <p:spPr>
          <a:xfrm>
            <a:off x="5333076" y="234228"/>
            <a:ext cx="1228060" cy="576729"/>
          </a:xfrm>
          <a:prstGeom prst="rect">
            <a:avLst/>
          </a:prstGeom>
        </p:spPr>
      </p:pic>
      <p:sp>
        <p:nvSpPr>
          <p:cNvPr id="4" name="object 4"/>
          <p:cNvSpPr txBox="1">
            <a:spLocks noGrp="1"/>
          </p:cNvSpPr>
          <p:nvPr>
            <p:ph type="title"/>
          </p:nvPr>
        </p:nvSpPr>
        <p:spPr>
          <a:xfrm>
            <a:off x="529247" y="1488947"/>
            <a:ext cx="3718560" cy="330200"/>
          </a:xfrm>
          <a:prstGeom prst="rect">
            <a:avLst/>
          </a:prstGeom>
        </p:spPr>
        <p:txBody>
          <a:bodyPr vert="horz" wrap="square" lIns="0" tIns="12700" rIns="0" bIns="0" rtlCol="0">
            <a:spAutoFit/>
          </a:bodyPr>
          <a:lstStyle/>
          <a:p>
            <a:pPr marL="12700">
              <a:lnSpc>
                <a:spcPct val="100000"/>
              </a:lnSpc>
              <a:spcBef>
                <a:spcPts val="100"/>
              </a:spcBef>
            </a:pPr>
            <a:r>
              <a:rPr sz="2000" b="1" dirty="0">
                <a:solidFill>
                  <a:srgbClr val="FF0000"/>
                </a:solidFill>
                <a:latin typeface="Century Gothic"/>
                <a:cs typeface="Century Gothic"/>
              </a:rPr>
              <a:t>Description</a:t>
            </a:r>
            <a:r>
              <a:rPr sz="2000" b="1" spc="-30" dirty="0">
                <a:solidFill>
                  <a:srgbClr val="FF0000"/>
                </a:solidFill>
                <a:latin typeface="Century Gothic"/>
                <a:cs typeface="Century Gothic"/>
              </a:rPr>
              <a:t> </a:t>
            </a:r>
            <a:r>
              <a:rPr sz="2000" b="1" dirty="0">
                <a:solidFill>
                  <a:srgbClr val="FF0000"/>
                </a:solidFill>
                <a:latin typeface="Century Gothic"/>
                <a:cs typeface="Century Gothic"/>
              </a:rPr>
              <a:t>de</a:t>
            </a:r>
            <a:r>
              <a:rPr sz="2000" b="1" spc="-35" dirty="0">
                <a:solidFill>
                  <a:srgbClr val="FF0000"/>
                </a:solidFill>
                <a:latin typeface="Century Gothic"/>
                <a:cs typeface="Century Gothic"/>
              </a:rPr>
              <a:t> </a:t>
            </a:r>
            <a:r>
              <a:rPr sz="2000" b="1" dirty="0">
                <a:solidFill>
                  <a:srgbClr val="FF0000"/>
                </a:solidFill>
                <a:latin typeface="Century Gothic"/>
                <a:cs typeface="Century Gothic"/>
              </a:rPr>
              <a:t>l’offre</a:t>
            </a:r>
            <a:r>
              <a:rPr sz="2000" b="1" spc="-30" dirty="0">
                <a:solidFill>
                  <a:srgbClr val="FF0000"/>
                </a:solidFill>
                <a:latin typeface="Century Gothic"/>
                <a:cs typeface="Century Gothic"/>
              </a:rPr>
              <a:t> </a:t>
            </a:r>
            <a:r>
              <a:rPr sz="2000" b="1" spc="-10" dirty="0">
                <a:solidFill>
                  <a:srgbClr val="FF0000"/>
                </a:solidFill>
                <a:latin typeface="Century Gothic"/>
                <a:cs typeface="Century Gothic"/>
              </a:rPr>
              <a:t>d’emploi</a:t>
            </a:r>
            <a:endParaRPr sz="2000">
              <a:latin typeface="Century Gothic"/>
              <a:cs typeface="Century Gothic"/>
            </a:endParaRPr>
          </a:p>
        </p:txBody>
      </p:sp>
      <p:sp>
        <p:nvSpPr>
          <p:cNvPr id="7" name="object 7"/>
          <p:cNvSpPr txBox="1"/>
          <p:nvPr/>
        </p:nvSpPr>
        <p:spPr>
          <a:xfrm>
            <a:off x="416179" y="6564503"/>
            <a:ext cx="1843405" cy="153670"/>
          </a:xfrm>
          <a:prstGeom prst="rect">
            <a:avLst/>
          </a:prstGeom>
        </p:spPr>
        <p:txBody>
          <a:bodyPr vert="horz" wrap="square" lIns="0" tIns="0" rIns="0" bIns="0" rtlCol="0">
            <a:spAutoFit/>
          </a:bodyPr>
          <a:lstStyle/>
          <a:p>
            <a:pPr marL="12700">
              <a:lnSpc>
                <a:spcPts val="1100"/>
              </a:lnSpc>
            </a:pPr>
            <a:r>
              <a:rPr sz="1000" spc="-20" dirty="0">
                <a:solidFill>
                  <a:srgbClr val="BE3631"/>
                </a:solidFill>
                <a:latin typeface="Geneva"/>
                <a:cs typeface="Geneva"/>
                <a:hlinkClick r:id="rId3"/>
              </a:rPr>
              <a:t>www.ubacongobrazzaville.com</a:t>
            </a:r>
            <a:endParaRPr sz="1000">
              <a:latin typeface="Geneva"/>
              <a:cs typeface="Geneva"/>
            </a:endParaRPr>
          </a:p>
        </p:txBody>
      </p:sp>
      <p:sp>
        <p:nvSpPr>
          <p:cNvPr id="8" name="object 8"/>
          <p:cNvSpPr txBox="1">
            <a:spLocks noGrp="1"/>
          </p:cNvSpPr>
          <p:nvPr>
            <p:ph type="ftr" sz="quarter" idx="5"/>
          </p:nvPr>
        </p:nvSpPr>
        <p:spPr>
          <a:prstGeom prst="rect">
            <a:avLst/>
          </a:prstGeom>
        </p:spPr>
        <p:txBody>
          <a:bodyPr vert="horz" wrap="square" lIns="0" tIns="0" rIns="0" bIns="0" rtlCol="0">
            <a:spAutoFit/>
          </a:bodyPr>
          <a:lstStyle/>
          <a:p>
            <a:pPr marL="12700">
              <a:lnSpc>
                <a:spcPts val="1100"/>
              </a:lnSpc>
            </a:pPr>
            <a:r>
              <a:rPr spc="-35" dirty="0"/>
              <a:t>Africa's</a:t>
            </a:r>
            <a:r>
              <a:rPr spc="-45" dirty="0"/>
              <a:t> </a:t>
            </a:r>
            <a:r>
              <a:rPr dirty="0"/>
              <a:t>Global</a:t>
            </a:r>
            <a:r>
              <a:rPr spc="-40" dirty="0"/>
              <a:t> </a:t>
            </a:r>
            <a:r>
              <a:rPr spc="-20" dirty="0"/>
              <a:t>Bank</a:t>
            </a:r>
          </a:p>
        </p:txBody>
      </p:sp>
      <p:sp>
        <p:nvSpPr>
          <p:cNvPr id="5" name="object 5"/>
          <p:cNvSpPr txBox="1"/>
          <p:nvPr/>
        </p:nvSpPr>
        <p:spPr>
          <a:xfrm>
            <a:off x="529246" y="1780540"/>
            <a:ext cx="3718561" cy="866904"/>
          </a:xfrm>
          <a:prstGeom prst="rect">
            <a:avLst/>
          </a:prstGeom>
        </p:spPr>
        <p:txBody>
          <a:bodyPr vert="horz" wrap="square" lIns="0" tIns="12700" rIns="0" bIns="0" rtlCol="0">
            <a:spAutoFit/>
          </a:bodyPr>
          <a:lstStyle/>
          <a:p>
            <a:pPr marL="12700">
              <a:lnSpc>
                <a:spcPct val="100000"/>
              </a:lnSpc>
              <a:spcBef>
                <a:spcPts val="100"/>
              </a:spcBef>
            </a:pPr>
            <a:r>
              <a:rPr lang="fr-FR" sz="1400" b="1" dirty="0" smtClean="0"/>
              <a:t>UBA-040-2025</a:t>
            </a:r>
          </a:p>
          <a:p>
            <a:pPr marL="12700">
              <a:lnSpc>
                <a:spcPct val="100000"/>
              </a:lnSpc>
              <a:spcBef>
                <a:spcPts val="100"/>
              </a:spcBef>
            </a:pPr>
            <a:r>
              <a:rPr sz="1300" b="1" u="sng" dirty="0" smtClean="0">
                <a:uFill>
                  <a:solidFill>
                    <a:srgbClr val="000000"/>
                  </a:solidFill>
                </a:uFill>
                <a:latin typeface="Century Gothic"/>
                <a:cs typeface="Century Gothic"/>
              </a:rPr>
              <a:t>Lieu</a:t>
            </a:r>
            <a:r>
              <a:rPr sz="1300" b="1" u="sng" spc="-35" dirty="0" smtClean="0">
                <a:uFill>
                  <a:solidFill>
                    <a:srgbClr val="000000"/>
                  </a:solidFill>
                </a:uFill>
                <a:latin typeface="Century Gothic"/>
                <a:cs typeface="Century Gothic"/>
              </a:rPr>
              <a:t> </a:t>
            </a:r>
            <a:r>
              <a:rPr sz="1300" b="1" u="sng" dirty="0">
                <a:uFill>
                  <a:solidFill>
                    <a:srgbClr val="000000"/>
                  </a:solidFill>
                </a:uFill>
                <a:latin typeface="Century Gothic"/>
                <a:cs typeface="Century Gothic"/>
              </a:rPr>
              <a:t>de</a:t>
            </a:r>
            <a:r>
              <a:rPr sz="1300" b="1" u="sng" spc="-20" dirty="0">
                <a:uFill>
                  <a:solidFill>
                    <a:srgbClr val="000000"/>
                  </a:solidFill>
                </a:uFill>
                <a:latin typeface="Century Gothic"/>
                <a:cs typeface="Century Gothic"/>
              </a:rPr>
              <a:t> </a:t>
            </a:r>
            <a:r>
              <a:rPr sz="1300" b="1" u="sng" dirty="0">
                <a:uFill>
                  <a:solidFill>
                    <a:srgbClr val="000000"/>
                  </a:solidFill>
                </a:uFill>
                <a:latin typeface="Century Gothic"/>
                <a:cs typeface="Century Gothic"/>
              </a:rPr>
              <a:t>travail</a:t>
            </a:r>
            <a:r>
              <a:rPr sz="1300" b="1" u="sng" spc="-25" dirty="0">
                <a:uFill>
                  <a:solidFill>
                    <a:srgbClr val="000000"/>
                  </a:solidFill>
                </a:uFill>
                <a:latin typeface="Century Gothic"/>
                <a:cs typeface="Century Gothic"/>
              </a:rPr>
              <a:t> </a:t>
            </a:r>
            <a:r>
              <a:rPr sz="1300" b="1" u="sng" dirty="0">
                <a:uFill>
                  <a:solidFill>
                    <a:srgbClr val="000000"/>
                  </a:solidFill>
                </a:uFill>
                <a:latin typeface="Century Gothic"/>
                <a:cs typeface="Century Gothic"/>
              </a:rPr>
              <a:t>:</a:t>
            </a:r>
            <a:r>
              <a:rPr sz="1300" b="1" spc="-25" dirty="0">
                <a:latin typeface="Century Gothic"/>
                <a:cs typeface="Century Gothic"/>
              </a:rPr>
              <a:t> </a:t>
            </a:r>
            <a:r>
              <a:rPr lang="fr-FR" sz="1300" spc="-25" dirty="0" smtClean="0">
                <a:latin typeface="Century Gothic"/>
                <a:cs typeface="Century Gothic"/>
              </a:rPr>
              <a:t>Brazzaville</a:t>
            </a:r>
          </a:p>
          <a:p>
            <a:pPr marL="12700">
              <a:lnSpc>
                <a:spcPct val="100000"/>
              </a:lnSpc>
              <a:spcBef>
                <a:spcPts val="100"/>
              </a:spcBef>
            </a:pPr>
            <a:r>
              <a:rPr sz="1300" b="1" u="sng" dirty="0" err="1" smtClean="0">
                <a:uFill>
                  <a:solidFill>
                    <a:srgbClr val="000000"/>
                  </a:solidFill>
                </a:uFill>
                <a:latin typeface="Century Gothic"/>
                <a:cs typeface="Century Gothic"/>
              </a:rPr>
              <a:t>Durée</a:t>
            </a:r>
            <a:r>
              <a:rPr sz="1300" b="1" u="sng" spc="-15" dirty="0" smtClean="0">
                <a:uFill>
                  <a:solidFill>
                    <a:srgbClr val="000000"/>
                  </a:solidFill>
                </a:uFill>
                <a:latin typeface="Century Gothic"/>
                <a:cs typeface="Century Gothic"/>
              </a:rPr>
              <a:t> </a:t>
            </a:r>
            <a:r>
              <a:rPr sz="1300" b="1" u="sng" dirty="0">
                <a:uFill>
                  <a:solidFill>
                    <a:srgbClr val="000000"/>
                  </a:solidFill>
                </a:uFill>
                <a:latin typeface="Century Gothic"/>
                <a:cs typeface="Century Gothic"/>
              </a:rPr>
              <a:t>du</a:t>
            </a:r>
            <a:r>
              <a:rPr sz="1300" b="1" u="sng" spc="-30" dirty="0">
                <a:uFill>
                  <a:solidFill>
                    <a:srgbClr val="000000"/>
                  </a:solidFill>
                </a:uFill>
                <a:latin typeface="Century Gothic"/>
                <a:cs typeface="Century Gothic"/>
              </a:rPr>
              <a:t> </a:t>
            </a:r>
            <a:r>
              <a:rPr sz="1300" b="1" u="sng" dirty="0">
                <a:uFill>
                  <a:solidFill>
                    <a:srgbClr val="000000"/>
                  </a:solidFill>
                </a:uFill>
                <a:latin typeface="Century Gothic"/>
                <a:cs typeface="Century Gothic"/>
              </a:rPr>
              <a:t>contrat</a:t>
            </a:r>
            <a:r>
              <a:rPr sz="1300" b="1" spc="-20" dirty="0">
                <a:latin typeface="Century Gothic"/>
                <a:cs typeface="Century Gothic"/>
              </a:rPr>
              <a:t> </a:t>
            </a:r>
            <a:r>
              <a:rPr sz="1300" dirty="0">
                <a:latin typeface="Century Gothic"/>
                <a:cs typeface="Century Gothic"/>
              </a:rPr>
              <a:t>:</a:t>
            </a:r>
            <a:r>
              <a:rPr sz="1300" spc="-20" dirty="0">
                <a:latin typeface="Century Gothic"/>
                <a:cs typeface="Century Gothic"/>
              </a:rPr>
              <a:t> </a:t>
            </a:r>
            <a:r>
              <a:rPr lang="fr-FR" sz="1300" spc="-10" dirty="0">
                <a:latin typeface="Century Gothic"/>
                <a:cs typeface="Century Gothic"/>
              </a:rPr>
              <a:t>D</a:t>
            </a:r>
            <a:r>
              <a:rPr sz="1300" spc="-10" dirty="0" err="1" smtClean="0">
                <a:latin typeface="Century Gothic"/>
                <a:cs typeface="Century Gothic"/>
              </a:rPr>
              <a:t>éterminé</a:t>
            </a:r>
            <a:r>
              <a:rPr lang="fr-FR" sz="1300" spc="-10" dirty="0" smtClean="0">
                <a:latin typeface="Century Gothic"/>
                <a:cs typeface="Century Gothic"/>
              </a:rPr>
              <a:t>e</a:t>
            </a:r>
          </a:p>
          <a:p>
            <a:pPr marL="12700">
              <a:lnSpc>
                <a:spcPct val="100000"/>
              </a:lnSpc>
              <a:spcBef>
                <a:spcPts val="100"/>
              </a:spcBef>
            </a:pPr>
            <a:r>
              <a:rPr lang="fr-FR" sz="1300" b="1" u="sng" dirty="0" smtClean="0">
                <a:uFill>
                  <a:solidFill>
                    <a:srgbClr val="000000"/>
                  </a:solidFill>
                </a:uFill>
                <a:latin typeface="Century Gothic"/>
                <a:cs typeface="Century Gothic"/>
              </a:rPr>
              <a:t>MISSION : </a:t>
            </a:r>
            <a:endParaRPr sz="1300" dirty="0">
              <a:latin typeface="Century Gothic"/>
              <a:cs typeface="Century Gothic"/>
            </a:endParaRPr>
          </a:p>
        </p:txBody>
      </p:sp>
      <p:sp>
        <p:nvSpPr>
          <p:cNvPr id="6" name="object 6"/>
          <p:cNvSpPr txBox="1"/>
          <p:nvPr/>
        </p:nvSpPr>
        <p:spPr>
          <a:xfrm>
            <a:off x="477389" y="3285542"/>
            <a:ext cx="5795010" cy="2639183"/>
          </a:xfrm>
          <a:prstGeom prst="rect">
            <a:avLst/>
          </a:prstGeom>
        </p:spPr>
        <p:txBody>
          <a:bodyPr vert="horz" wrap="square" lIns="0" tIns="27939" rIns="0" bIns="0" rtlCol="0">
            <a:spAutoFit/>
          </a:bodyPr>
          <a:lstStyle/>
          <a:p>
            <a:pPr marL="342900" lvl="0" indent="-342900">
              <a:spcAft>
                <a:spcPts val="0"/>
              </a:spcAft>
              <a:buFont typeface="Century Gothic" panose="020B0502020202020204" pitchFamily="34" charset="0"/>
              <a:buChar char="•"/>
            </a:pPr>
            <a:r>
              <a:rPr lang="fr-FR" sz="1200" dirty="0" smtClean="0">
                <a:solidFill>
                  <a:srgbClr val="000000"/>
                </a:solidFill>
                <a:effectLst/>
                <a:latin typeface="Century Gothic" panose="020B0502020202020204" pitchFamily="34" charset="0"/>
                <a:ea typeface="Calibri" panose="020F0502020204030204" pitchFamily="34" charset="0"/>
                <a:cs typeface="Century Gothic" panose="020B0502020202020204" pitchFamily="34" charset="0"/>
              </a:rPr>
              <a:t>Accroitre les parts de marché du segment </a:t>
            </a:r>
            <a:r>
              <a:rPr lang="fr-FR" sz="1200" dirty="0" err="1" smtClean="0">
                <a:solidFill>
                  <a:srgbClr val="000000"/>
                </a:solidFill>
                <a:effectLst/>
                <a:latin typeface="Century Gothic" panose="020B0502020202020204" pitchFamily="34" charset="0"/>
                <a:ea typeface="Calibri" panose="020F0502020204030204" pitchFamily="34" charset="0"/>
                <a:cs typeface="Century Gothic" panose="020B0502020202020204" pitchFamily="34" charset="0"/>
              </a:rPr>
              <a:t>EMDOs</a:t>
            </a:r>
            <a:r>
              <a:rPr lang="fr-FR" sz="1200" dirty="0" smtClean="0">
                <a:solidFill>
                  <a:srgbClr val="000000"/>
                </a:solidFill>
                <a:effectLst/>
                <a:latin typeface="Century Gothic" panose="020B0502020202020204" pitchFamily="34" charset="0"/>
                <a:ea typeface="Calibri" panose="020F0502020204030204" pitchFamily="34" charset="0"/>
                <a:cs typeface="Century Gothic" panose="020B0502020202020204" pitchFamily="34" charset="0"/>
              </a:rPr>
              <a:t> (</a:t>
            </a:r>
            <a:r>
              <a:rPr lang="fr-FR" sz="1200" dirty="0" err="1" smtClean="0">
                <a:solidFill>
                  <a:srgbClr val="000000"/>
                </a:solidFill>
                <a:effectLst/>
                <a:latin typeface="Century Gothic" panose="020B0502020202020204" pitchFamily="34" charset="0"/>
                <a:ea typeface="Calibri" panose="020F0502020204030204" pitchFamily="34" charset="0"/>
                <a:cs typeface="Century Gothic" panose="020B0502020202020204" pitchFamily="34" charset="0"/>
              </a:rPr>
              <a:t>Embassies</a:t>
            </a:r>
            <a:r>
              <a:rPr lang="fr-FR" sz="1200" dirty="0" smtClean="0">
                <a:solidFill>
                  <a:srgbClr val="000000"/>
                </a:solidFill>
                <a:effectLst/>
                <a:latin typeface="Century Gothic" panose="020B0502020202020204" pitchFamily="34" charset="0"/>
                <a:ea typeface="Calibri" panose="020F0502020204030204" pitchFamily="34" charset="0"/>
                <a:cs typeface="Century Gothic" panose="020B0502020202020204" pitchFamily="34" charset="0"/>
              </a:rPr>
              <a:t> </a:t>
            </a:r>
            <a:r>
              <a:rPr lang="fr-FR" sz="1200" dirty="0" err="1" smtClean="0">
                <a:solidFill>
                  <a:srgbClr val="000000"/>
                </a:solidFill>
                <a:effectLst/>
                <a:latin typeface="Century Gothic" panose="020B0502020202020204" pitchFamily="34" charset="0"/>
                <a:ea typeface="Calibri" panose="020F0502020204030204" pitchFamily="34" charset="0"/>
                <a:cs typeface="Century Gothic" panose="020B0502020202020204" pitchFamily="34" charset="0"/>
              </a:rPr>
              <a:t>Multilaterals</a:t>
            </a:r>
            <a:r>
              <a:rPr lang="fr-FR" sz="1200" dirty="0" smtClean="0">
                <a:solidFill>
                  <a:srgbClr val="000000"/>
                </a:solidFill>
                <a:effectLst/>
                <a:latin typeface="Century Gothic" panose="020B0502020202020204" pitchFamily="34" charset="0"/>
                <a:ea typeface="Calibri" panose="020F0502020204030204" pitchFamily="34" charset="0"/>
                <a:cs typeface="Century Gothic" panose="020B0502020202020204" pitchFamily="34" charset="0"/>
              </a:rPr>
              <a:t> and </a:t>
            </a:r>
            <a:r>
              <a:rPr lang="fr-FR" sz="1200" dirty="0" err="1" smtClean="0">
                <a:solidFill>
                  <a:srgbClr val="000000"/>
                </a:solidFill>
                <a:effectLst/>
                <a:latin typeface="Century Gothic" panose="020B0502020202020204" pitchFamily="34" charset="0"/>
                <a:ea typeface="Calibri" panose="020F0502020204030204" pitchFamily="34" charset="0"/>
                <a:cs typeface="Century Gothic" panose="020B0502020202020204" pitchFamily="34" charset="0"/>
              </a:rPr>
              <a:t>Development</a:t>
            </a:r>
            <a:r>
              <a:rPr lang="fr-FR" sz="1200" dirty="0" smtClean="0">
                <a:solidFill>
                  <a:srgbClr val="000000"/>
                </a:solidFill>
                <a:effectLst/>
                <a:latin typeface="Century Gothic" panose="020B0502020202020204" pitchFamily="34" charset="0"/>
                <a:ea typeface="Calibri" panose="020F0502020204030204" pitchFamily="34" charset="0"/>
                <a:cs typeface="Century Gothic" panose="020B0502020202020204" pitchFamily="34" charset="0"/>
              </a:rPr>
              <a:t> </a:t>
            </a:r>
            <a:r>
              <a:rPr lang="fr-FR" sz="1200" dirty="0" err="1" smtClean="0">
                <a:solidFill>
                  <a:srgbClr val="000000"/>
                </a:solidFill>
                <a:effectLst/>
                <a:latin typeface="Century Gothic" panose="020B0502020202020204" pitchFamily="34" charset="0"/>
                <a:ea typeface="Calibri" panose="020F0502020204030204" pitchFamily="34" charset="0"/>
                <a:cs typeface="Century Gothic" panose="020B0502020202020204" pitchFamily="34" charset="0"/>
              </a:rPr>
              <a:t>Organizations</a:t>
            </a:r>
            <a:r>
              <a:rPr lang="fr-FR" sz="1200" dirty="0" smtClean="0">
                <a:solidFill>
                  <a:srgbClr val="000000"/>
                </a:solidFill>
                <a:effectLst/>
                <a:latin typeface="Century Gothic" panose="020B0502020202020204" pitchFamily="34" charset="0"/>
                <a:ea typeface="Calibri" panose="020F0502020204030204" pitchFamily="34" charset="0"/>
                <a:cs typeface="Century Gothic" panose="020B0502020202020204" pitchFamily="34" charset="0"/>
              </a:rPr>
              <a:t>) en vue de la réalisation des objectifs financiers définis dans le budget.</a:t>
            </a:r>
            <a:endParaRPr lang="fr-FR" sz="1200" dirty="0">
              <a:solidFill>
                <a:srgbClr val="000000"/>
              </a:solidFill>
              <a:latin typeface="Century Gothic" panose="020B0502020202020204" pitchFamily="34" charset="0"/>
              <a:ea typeface="Calibri" panose="020F0502020204030204" pitchFamily="34" charset="0"/>
              <a:cs typeface="Century Gothic" panose="020B0502020202020204" pitchFamily="34" charset="0"/>
            </a:endParaRPr>
          </a:p>
          <a:p>
            <a:pPr lvl="0">
              <a:spcAft>
                <a:spcPts val="0"/>
              </a:spcAft>
            </a:pPr>
            <a:endParaRPr lang="fr-FR" sz="1200" dirty="0" smtClean="0">
              <a:solidFill>
                <a:srgbClr val="000000"/>
              </a:solidFill>
              <a:effectLst/>
              <a:latin typeface="Century Gothic" panose="020B0502020202020204" pitchFamily="34" charset="0"/>
              <a:ea typeface="Calibri" panose="020F0502020204030204" pitchFamily="34" charset="0"/>
              <a:cs typeface="Century Gothic" panose="020B0502020202020204" pitchFamily="34" charset="0"/>
            </a:endParaRPr>
          </a:p>
          <a:p>
            <a:pPr marL="342900" lvl="0" indent="-342900">
              <a:spcAft>
                <a:spcPts val="0"/>
              </a:spcAft>
              <a:buFont typeface="Century Gothic" panose="020B0502020202020204" pitchFamily="34" charset="0"/>
              <a:buChar char="•"/>
            </a:pPr>
            <a:endParaRPr lang="fr-FR" sz="1200" dirty="0">
              <a:solidFill>
                <a:srgbClr val="000000"/>
              </a:solidFill>
              <a:latin typeface="Century Gothic" panose="020B0502020202020204" pitchFamily="34" charset="0"/>
              <a:ea typeface="Calibri" panose="020F0502020204030204" pitchFamily="34" charset="0"/>
              <a:cs typeface="Times New Roman" panose="02020603050405020304" pitchFamily="18" charset="0"/>
            </a:endParaRPr>
          </a:p>
          <a:p>
            <a:pPr marL="12700">
              <a:lnSpc>
                <a:spcPct val="100000"/>
              </a:lnSpc>
              <a:spcBef>
                <a:spcPts val="100"/>
              </a:spcBef>
            </a:pPr>
            <a:r>
              <a:rPr lang="fr-FR" sz="1200" b="1" u="sng" dirty="0" smtClean="0">
                <a:uFill>
                  <a:solidFill>
                    <a:srgbClr val="000000"/>
                  </a:solidFill>
                </a:uFill>
                <a:latin typeface="Century Gothic"/>
                <a:cs typeface="Century Gothic"/>
              </a:rPr>
              <a:t>Tâches</a:t>
            </a:r>
            <a:r>
              <a:rPr lang="fr-FR" sz="1200" b="1" u="sng" spc="-45" dirty="0" smtClean="0">
                <a:uFill>
                  <a:solidFill>
                    <a:srgbClr val="000000"/>
                  </a:solidFill>
                </a:uFill>
                <a:latin typeface="Century Gothic"/>
                <a:cs typeface="Century Gothic"/>
              </a:rPr>
              <a:t> </a:t>
            </a:r>
            <a:r>
              <a:rPr lang="fr-FR" sz="1200" b="1" u="sng" dirty="0" smtClean="0">
                <a:uFill>
                  <a:solidFill>
                    <a:srgbClr val="000000"/>
                  </a:solidFill>
                </a:uFill>
                <a:latin typeface="Century Gothic"/>
                <a:cs typeface="Century Gothic"/>
              </a:rPr>
              <a:t>et</a:t>
            </a:r>
            <a:r>
              <a:rPr lang="fr-FR" sz="1200" b="1" u="sng" spc="-45" dirty="0" smtClean="0">
                <a:uFill>
                  <a:solidFill>
                    <a:srgbClr val="000000"/>
                  </a:solidFill>
                </a:uFill>
                <a:latin typeface="Century Gothic"/>
                <a:cs typeface="Century Gothic"/>
              </a:rPr>
              <a:t> </a:t>
            </a:r>
            <a:r>
              <a:rPr lang="fr-FR" sz="1200" b="1" u="sng" dirty="0" smtClean="0">
                <a:uFill>
                  <a:solidFill>
                    <a:srgbClr val="000000"/>
                  </a:solidFill>
                </a:uFill>
                <a:latin typeface="Century Gothic"/>
                <a:cs typeface="Century Gothic"/>
              </a:rPr>
              <a:t>Responsabilités</a:t>
            </a:r>
            <a:r>
              <a:rPr lang="fr-FR" sz="1200" b="1" u="sng" spc="-35" dirty="0" smtClean="0">
                <a:uFill>
                  <a:solidFill>
                    <a:srgbClr val="000000"/>
                  </a:solidFill>
                </a:uFill>
                <a:latin typeface="Century Gothic"/>
                <a:cs typeface="Century Gothic"/>
              </a:rPr>
              <a:t> </a:t>
            </a:r>
            <a:r>
              <a:rPr lang="fr-FR" sz="1200" b="1" u="sng" spc="-50" dirty="0" smtClean="0">
                <a:uFill>
                  <a:solidFill>
                    <a:srgbClr val="000000"/>
                  </a:solidFill>
                </a:uFill>
                <a:latin typeface="Century Gothic"/>
                <a:cs typeface="Century Gothic"/>
              </a:rPr>
              <a:t>:</a:t>
            </a:r>
          </a:p>
          <a:p>
            <a:pPr marL="12700">
              <a:lnSpc>
                <a:spcPct val="100000"/>
              </a:lnSpc>
              <a:spcBef>
                <a:spcPts val="100"/>
              </a:spcBef>
            </a:pPr>
            <a:endParaRPr lang="fr-FR" sz="1200" dirty="0" smtClean="0">
              <a:latin typeface="Century Gothic"/>
              <a:cs typeface="Century Gothic"/>
            </a:endParaRPr>
          </a:p>
          <a:p>
            <a:pPr marL="342900" lvl="0" indent="-342900" algn="just">
              <a:spcAft>
                <a:spcPts val="0"/>
              </a:spcAft>
              <a:buFont typeface="Symbol" panose="05050102010706020507" pitchFamily="18" charset="2"/>
              <a:buChar char=""/>
            </a:pPr>
            <a:r>
              <a:rPr lang="fr-FR" sz="1200" dirty="0" smtClean="0">
                <a:effectLst/>
                <a:latin typeface="Century Gothic" panose="020B0502020202020204" pitchFamily="34" charset="0"/>
                <a:ea typeface="Calibri" panose="020F0502020204030204" pitchFamily="34" charset="0"/>
              </a:rPr>
              <a:t>Conseiller, gérer et fidéliser le portefeuille de clients du segment </a:t>
            </a:r>
            <a:r>
              <a:rPr lang="fr-FR" sz="1200" dirty="0" err="1" smtClean="0">
                <a:effectLst/>
                <a:latin typeface="Century Gothic" panose="020B0502020202020204" pitchFamily="34" charset="0"/>
                <a:ea typeface="Calibri" panose="020F0502020204030204" pitchFamily="34" charset="0"/>
              </a:rPr>
              <a:t>EMDOs</a:t>
            </a:r>
            <a:r>
              <a:rPr lang="fr-FR" sz="1200" dirty="0" smtClean="0">
                <a:effectLst/>
                <a:latin typeface="Century Gothic" panose="020B0502020202020204" pitchFamily="34" charset="0"/>
                <a:ea typeface="Calibri" panose="020F0502020204030204" pitchFamily="34" charset="0"/>
              </a:rPr>
              <a:t> par la vente des produits et/ou des services bancaires ou financiers correspondants à leurs besoins ;</a:t>
            </a:r>
          </a:p>
          <a:p>
            <a:pPr marL="342900" lvl="0" indent="-342900" algn="just">
              <a:spcAft>
                <a:spcPts val="0"/>
              </a:spcAft>
              <a:buFont typeface="Symbol" panose="05050102010706020507" pitchFamily="18" charset="2"/>
              <a:buChar char=""/>
            </a:pPr>
            <a:endParaRPr lang="fr-FR" sz="1200" dirty="0" smtClean="0">
              <a:effectLst/>
              <a:latin typeface="Century Gothic" panose="020B0502020202020204" pitchFamily="34" charset="0"/>
              <a:ea typeface="Calibri" panose="020F0502020204030204" pitchFamily="34" charset="0"/>
            </a:endParaRPr>
          </a:p>
          <a:p>
            <a:pPr marL="342900" lvl="0" indent="-342900" algn="just">
              <a:spcAft>
                <a:spcPts val="0"/>
              </a:spcAft>
              <a:buFont typeface="Symbol" panose="05050102010706020507" pitchFamily="18" charset="2"/>
              <a:buChar char=""/>
            </a:pPr>
            <a:r>
              <a:rPr lang="fr-FR" sz="1200" dirty="0" smtClean="0">
                <a:effectLst/>
                <a:latin typeface="Century Gothic" panose="020B0502020202020204" pitchFamily="34" charset="0"/>
                <a:ea typeface="Calibri" panose="020F0502020204030204" pitchFamily="34" charset="0"/>
              </a:rPr>
              <a:t>Mettre en place toutes les stratégies possibles et nécessaires dans le but d’accroitre les parts de marché de la banque dans le secteur ;</a:t>
            </a:r>
          </a:p>
          <a:p>
            <a:pPr marL="342900" lvl="0" indent="-342900">
              <a:spcAft>
                <a:spcPts val="0"/>
              </a:spcAft>
              <a:buFont typeface="Century Gothic" panose="020B0502020202020204" pitchFamily="34" charset="0"/>
              <a:buChar char="•"/>
            </a:pP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455345" y="325628"/>
            <a:ext cx="2233295" cy="393056"/>
          </a:xfrm>
          <a:prstGeom prst="rect">
            <a:avLst/>
          </a:prstGeom>
        </p:spPr>
        <p:txBody>
          <a:bodyPr vert="horz" wrap="square" lIns="0" tIns="23495" rIns="0" bIns="0" rtlCol="0">
            <a:spAutoFit/>
          </a:bodyPr>
          <a:lstStyle/>
          <a:p>
            <a:pPr marL="12700">
              <a:lnSpc>
                <a:spcPct val="100000"/>
              </a:lnSpc>
              <a:spcBef>
                <a:spcPts val="100"/>
              </a:spcBef>
            </a:pPr>
            <a:r>
              <a:rPr sz="1200" b="1" dirty="0">
                <a:solidFill>
                  <a:srgbClr val="FF0000"/>
                </a:solidFill>
                <a:latin typeface="Century Gothic"/>
                <a:cs typeface="Century Gothic"/>
              </a:rPr>
              <a:t>Description</a:t>
            </a:r>
            <a:r>
              <a:rPr sz="1200" b="1" spc="-25" dirty="0">
                <a:solidFill>
                  <a:srgbClr val="FF0000"/>
                </a:solidFill>
                <a:latin typeface="Century Gothic"/>
                <a:cs typeface="Century Gothic"/>
              </a:rPr>
              <a:t> </a:t>
            </a:r>
            <a:r>
              <a:rPr sz="1200" b="1" dirty="0">
                <a:solidFill>
                  <a:srgbClr val="FF0000"/>
                </a:solidFill>
                <a:latin typeface="Century Gothic"/>
                <a:cs typeface="Century Gothic"/>
              </a:rPr>
              <a:t>de</a:t>
            </a:r>
            <a:r>
              <a:rPr sz="1200" b="1" spc="-35" dirty="0">
                <a:solidFill>
                  <a:srgbClr val="FF0000"/>
                </a:solidFill>
                <a:latin typeface="Century Gothic"/>
                <a:cs typeface="Century Gothic"/>
              </a:rPr>
              <a:t> </a:t>
            </a:r>
            <a:r>
              <a:rPr sz="1200" b="1" dirty="0">
                <a:solidFill>
                  <a:srgbClr val="FF0000"/>
                </a:solidFill>
                <a:latin typeface="Century Gothic"/>
                <a:cs typeface="Century Gothic"/>
              </a:rPr>
              <a:t>l’offre</a:t>
            </a:r>
            <a:r>
              <a:rPr sz="1200" b="1" spc="-30" dirty="0">
                <a:solidFill>
                  <a:srgbClr val="FF0000"/>
                </a:solidFill>
                <a:latin typeface="Century Gothic"/>
                <a:cs typeface="Century Gothic"/>
              </a:rPr>
              <a:t> </a:t>
            </a:r>
            <a:r>
              <a:rPr sz="1200" b="1" spc="-10" dirty="0" err="1">
                <a:solidFill>
                  <a:srgbClr val="FF0000"/>
                </a:solidFill>
                <a:latin typeface="Century Gothic"/>
                <a:cs typeface="Century Gothic"/>
              </a:rPr>
              <a:t>d’emploi</a:t>
            </a:r>
            <a:r>
              <a:rPr sz="1200" b="1" spc="-10" dirty="0">
                <a:solidFill>
                  <a:srgbClr val="FF0000"/>
                </a:solidFill>
                <a:latin typeface="Century Gothic"/>
                <a:cs typeface="Century Gothic"/>
              </a:rPr>
              <a:t> </a:t>
            </a:r>
            <a:r>
              <a:rPr lang="fr-FR" sz="1200" b="1" dirty="0" smtClean="0"/>
              <a:t>UBA-040-2025</a:t>
            </a:r>
            <a:endParaRPr lang="fr-FR" sz="1200" b="1" dirty="0" smtClean="0"/>
          </a:p>
        </p:txBody>
      </p:sp>
      <p:pic>
        <p:nvPicPr>
          <p:cNvPr id="3" name="object 3"/>
          <p:cNvPicPr/>
          <p:nvPr/>
        </p:nvPicPr>
        <p:blipFill>
          <a:blip r:embed="rId2" cstate="print"/>
          <a:stretch>
            <a:fillRect/>
          </a:stretch>
        </p:blipFill>
        <p:spPr>
          <a:xfrm>
            <a:off x="5333076" y="234228"/>
            <a:ext cx="1228060" cy="576729"/>
          </a:xfrm>
          <a:prstGeom prst="rect">
            <a:avLst/>
          </a:prstGeom>
        </p:spPr>
      </p:pic>
      <p:sp>
        <p:nvSpPr>
          <p:cNvPr id="4" name="object 4"/>
          <p:cNvSpPr txBox="1"/>
          <p:nvPr/>
        </p:nvSpPr>
        <p:spPr>
          <a:xfrm>
            <a:off x="455345" y="1682750"/>
            <a:ext cx="5943600" cy="6372514"/>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lang="fr-FR" sz="1200" b="1" u="sng" dirty="0">
                <a:uFill>
                  <a:solidFill>
                    <a:srgbClr val="000000"/>
                  </a:solidFill>
                </a:uFill>
                <a:latin typeface="Century Gothic"/>
                <a:cs typeface="Century Gothic"/>
              </a:rPr>
              <a:t>Tâches</a:t>
            </a:r>
            <a:r>
              <a:rPr lang="fr-FR" sz="1200" b="1" u="sng" spc="-45" dirty="0">
                <a:uFill>
                  <a:solidFill>
                    <a:srgbClr val="000000"/>
                  </a:solidFill>
                </a:uFill>
                <a:latin typeface="Century Gothic"/>
                <a:cs typeface="Century Gothic"/>
              </a:rPr>
              <a:t> </a:t>
            </a:r>
            <a:r>
              <a:rPr lang="fr-FR" sz="1200" b="1" u="sng" dirty="0">
                <a:uFill>
                  <a:solidFill>
                    <a:srgbClr val="000000"/>
                  </a:solidFill>
                </a:uFill>
                <a:latin typeface="Century Gothic"/>
                <a:cs typeface="Century Gothic"/>
              </a:rPr>
              <a:t>et</a:t>
            </a:r>
            <a:r>
              <a:rPr lang="fr-FR" sz="1200" b="1" u="sng" spc="-45" dirty="0">
                <a:uFill>
                  <a:solidFill>
                    <a:srgbClr val="000000"/>
                  </a:solidFill>
                </a:uFill>
                <a:latin typeface="Century Gothic"/>
                <a:cs typeface="Century Gothic"/>
              </a:rPr>
              <a:t> </a:t>
            </a:r>
            <a:r>
              <a:rPr lang="fr-FR" sz="1200" b="1" u="sng" dirty="0">
                <a:uFill>
                  <a:solidFill>
                    <a:srgbClr val="000000"/>
                  </a:solidFill>
                </a:uFill>
                <a:latin typeface="Century Gothic"/>
                <a:cs typeface="Century Gothic"/>
              </a:rPr>
              <a:t>Responsabilités</a:t>
            </a:r>
            <a:r>
              <a:rPr lang="fr-FR" sz="1200" b="1" u="sng" spc="-35" dirty="0">
                <a:uFill>
                  <a:solidFill>
                    <a:srgbClr val="000000"/>
                  </a:solidFill>
                </a:uFill>
                <a:latin typeface="Century Gothic"/>
                <a:cs typeface="Century Gothic"/>
              </a:rPr>
              <a:t> </a:t>
            </a:r>
            <a:r>
              <a:rPr lang="fr-FR" sz="1200" b="1" u="sng" spc="-50" dirty="0" smtClean="0">
                <a:uFill>
                  <a:solidFill>
                    <a:srgbClr val="000000"/>
                  </a:solidFill>
                </a:uFill>
                <a:latin typeface="Century Gothic"/>
                <a:cs typeface="Century Gothic"/>
              </a:rPr>
              <a:t>:</a:t>
            </a:r>
          </a:p>
          <a:p>
            <a:pPr marL="12700" marR="0" lvl="0" indent="0" defTabSz="914400" eaLnBrk="1" fontAlgn="auto" latinLnBrk="0" hangingPunct="1">
              <a:lnSpc>
                <a:spcPct val="100000"/>
              </a:lnSpc>
              <a:spcBef>
                <a:spcPts val="100"/>
              </a:spcBef>
              <a:spcAft>
                <a:spcPts val="0"/>
              </a:spcAft>
              <a:buClrTx/>
              <a:buSzTx/>
              <a:buFontTx/>
              <a:buNone/>
              <a:tabLst/>
              <a:defRPr/>
            </a:pPr>
            <a:endParaRPr lang="fr-FR" sz="1200" b="1" u="sng" spc="-50" dirty="0">
              <a:uFill>
                <a:solidFill>
                  <a:srgbClr val="000000"/>
                </a:solidFill>
              </a:uFill>
              <a:latin typeface="Century Gothic"/>
              <a:cs typeface="Century Gothic"/>
            </a:endParaRPr>
          </a:p>
          <a:p>
            <a:pPr marL="342900" lvl="0" indent="-342900" algn="just">
              <a:spcAft>
                <a:spcPts val="0"/>
              </a:spcAft>
              <a:buFont typeface="Symbol" panose="05050102010706020507" pitchFamily="18" charset="2"/>
              <a:buChar char=""/>
            </a:pPr>
            <a:r>
              <a:rPr lang="fr-FR" sz="1200" dirty="0" smtClean="0">
                <a:effectLst/>
                <a:latin typeface="Century Gothic" panose="020B0502020202020204" pitchFamily="34" charset="0"/>
                <a:ea typeface="Calibri" panose="020F0502020204030204" pitchFamily="34" charset="0"/>
              </a:rPr>
              <a:t>Transmettre au Directeur du </a:t>
            </a:r>
            <a:r>
              <a:rPr lang="fr-FR" sz="1200" dirty="0" err="1" smtClean="0">
                <a:effectLst/>
                <a:latin typeface="Century Gothic" panose="020B0502020202020204" pitchFamily="34" charset="0"/>
                <a:ea typeface="Calibri" panose="020F0502020204030204" pitchFamily="34" charset="0"/>
              </a:rPr>
              <a:t>EMDOs</a:t>
            </a:r>
            <a:r>
              <a:rPr lang="fr-FR" sz="1200" dirty="0" smtClean="0">
                <a:effectLst/>
                <a:latin typeface="Century Gothic" panose="020B0502020202020204" pitchFamily="34" charset="0"/>
                <a:ea typeface="Calibri" panose="020F0502020204030204" pitchFamily="34" charset="0"/>
              </a:rPr>
              <a:t> les besoins des clients </a:t>
            </a:r>
            <a:r>
              <a:rPr lang="fr-FR" sz="1200" dirty="0" err="1" smtClean="0">
                <a:effectLst/>
                <a:latin typeface="Century Gothic" panose="020B0502020202020204" pitchFamily="34" charset="0"/>
                <a:ea typeface="Calibri" panose="020F0502020204030204" pitchFamily="34" charset="0"/>
              </a:rPr>
              <a:t>EMDOs</a:t>
            </a:r>
            <a:r>
              <a:rPr lang="fr-FR" sz="1200" dirty="0" smtClean="0">
                <a:effectLst/>
                <a:latin typeface="Century Gothic" panose="020B0502020202020204" pitchFamily="34" charset="0"/>
                <a:ea typeface="Calibri" panose="020F0502020204030204" pitchFamily="34" charset="0"/>
              </a:rPr>
              <a:t> afin de mettre en place des produits ciblés répondants à leurs attentes ; </a:t>
            </a:r>
          </a:p>
          <a:p>
            <a:pPr marL="342900" lvl="0" indent="-342900" algn="just">
              <a:spcAft>
                <a:spcPts val="0"/>
              </a:spcAft>
              <a:buFont typeface="Symbol" panose="05050102010706020507" pitchFamily="18" charset="2"/>
              <a:buChar char=""/>
            </a:pPr>
            <a:endParaRPr lang="fr-FR" sz="1200" dirty="0" smtClean="0">
              <a:effectLst/>
              <a:latin typeface="Century Gothic" panose="020B0502020202020204" pitchFamily="34" charset="0"/>
              <a:ea typeface="Calibri" panose="020F0502020204030204" pitchFamily="34" charset="0"/>
            </a:endParaRPr>
          </a:p>
          <a:p>
            <a:pPr marL="342900" lvl="0" indent="-342900" algn="just">
              <a:spcAft>
                <a:spcPts val="0"/>
              </a:spcAft>
              <a:buFont typeface="Symbol" panose="05050102010706020507" pitchFamily="18" charset="2"/>
              <a:buChar char=""/>
            </a:pPr>
            <a:r>
              <a:rPr lang="fr-FR" sz="1200" dirty="0" smtClean="0">
                <a:effectLst/>
                <a:latin typeface="Century Gothic" panose="020B0502020202020204" pitchFamily="34" charset="0"/>
                <a:ea typeface="Calibri" panose="020F0502020204030204" pitchFamily="34" charset="0"/>
              </a:rPr>
              <a:t>Faire les études sectorielles en collaboration avec la direction du risque en vue de faire ressortir les risques et opportunités liés au secteur défini ;</a:t>
            </a:r>
          </a:p>
          <a:p>
            <a:pPr marL="342900" lvl="0" indent="-342900" algn="just">
              <a:spcAft>
                <a:spcPts val="0"/>
              </a:spcAft>
              <a:buFont typeface="Symbol" panose="05050102010706020507" pitchFamily="18" charset="2"/>
              <a:buChar char=""/>
            </a:pPr>
            <a:endParaRPr lang="fr-FR" sz="1200" dirty="0" smtClean="0">
              <a:effectLst/>
              <a:latin typeface="Century Gothic" panose="020B0502020202020204" pitchFamily="34" charset="0"/>
              <a:ea typeface="Calibri" panose="020F0502020204030204" pitchFamily="34" charset="0"/>
            </a:endParaRPr>
          </a:p>
          <a:p>
            <a:pPr marL="342900" lvl="0" indent="-342900" algn="just">
              <a:spcAft>
                <a:spcPts val="0"/>
              </a:spcAft>
              <a:buFont typeface="Symbol" panose="05050102010706020507" pitchFamily="18" charset="2"/>
              <a:buChar char=""/>
            </a:pPr>
            <a:r>
              <a:rPr lang="fr-FR" sz="1200" dirty="0" smtClean="0">
                <a:effectLst/>
                <a:latin typeface="Century Gothic" panose="020B0502020202020204" pitchFamily="34" charset="0"/>
                <a:ea typeface="Calibri" panose="020F0502020204030204" pitchFamily="34" charset="0"/>
              </a:rPr>
              <a:t>Définir les types de produits bancaires à proposer aux clients </a:t>
            </a:r>
            <a:r>
              <a:rPr lang="fr-FR" sz="1200" dirty="0" err="1" smtClean="0">
                <a:effectLst/>
                <a:latin typeface="Century Gothic" panose="020B0502020202020204" pitchFamily="34" charset="0"/>
                <a:ea typeface="Calibri" panose="020F0502020204030204" pitchFamily="34" charset="0"/>
              </a:rPr>
              <a:t>EMDOs</a:t>
            </a:r>
            <a:r>
              <a:rPr lang="fr-FR" sz="1200" dirty="0" smtClean="0">
                <a:effectLst/>
                <a:latin typeface="Century Gothic" panose="020B0502020202020204" pitchFamily="34" charset="0"/>
                <a:ea typeface="Calibri" panose="020F0502020204030204" pitchFamily="34" charset="0"/>
              </a:rPr>
              <a:t> ;</a:t>
            </a:r>
          </a:p>
          <a:p>
            <a:pPr marL="342900" lvl="0" indent="-342900" algn="just">
              <a:spcAft>
                <a:spcPts val="0"/>
              </a:spcAft>
              <a:buFont typeface="Symbol" panose="05050102010706020507" pitchFamily="18" charset="2"/>
              <a:buChar char=""/>
            </a:pPr>
            <a:endParaRPr lang="fr-FR" sz="1200" dirty="0" smtClean="0">
              <a:effectLst/>
              <a:latin typeface="Century Gothic" panose="020B0502020202020204" pitchFamily="34" charset="0"/>
              <a:ea typeface="Calibri" panose="020F0502020204030204" pitchFamily="34" charset="0"/>
            </a:endParaRPr>
          </a:p>
          <a:p>
            <a:pPr marL="342900" lvl="0" indent="-342900" algn="just">
              <a:spcAft>
                <a:spcPts val="0"/>
              </a:spcAft>
              <a:buFont typeface="Symbol" panose="05050102010706020507" pitchFamily="18" charset="2"/>
              <a:buChar char=""/>
            </a:pPr>
            <a:r>
              <a:rPr lang="fr-FR" sz="1200" dirty="0" smtClean="0">
                <a:effectLst/>
                <a:latin typeface="Century Gothic" panose="020B0502020202020204" pitchFamily="34" charset="0"/>
                <a:ea typeface="Calibri" panose="020F0502020204030204" pitchFamily="34" charset="0"/>
              </a:rPr>
              <a:t>Définir les conditions d’acceptation de la clientèle tant en termes d’évaluation financière, de garanties offertes qu’en termes des concours à apporter.</a:t>
            </a:r>
          </a:p>
          <a:p>
            <a:pPr marL="342900" lvl="0" indent="-342900" algn="just">
              <a:spcAft>
                <a:spcPts val="0"/>
              </a:spcAft>
              <a:buFont typeface="Symbol" panose="05050102010706020507" pitchFamily="18" charset="2"/>
              <a:buChar char=""/>
            </a:pPr>
            <a:endParaRPr lang="fr-FR" sz="1200" dirty="0" smtClean="0">
              <a:effectLst/>
              <a:latin typeface="Century Gothic" panose="020B0502020202020204" pitchFamily="34" charset="0"/>
              <a:ea typeface="Calibri" panose="020F0502020204030204" pitchFamily="34" charset="0"/>
            </a:endParaRPr>
          </a:p>
          <a:p>
            <a:pPr marL="342900" lvl="0" indent="-342900" algn="just">
              <a:spcAft>
                <a:spcPts val="0"/>
              </a:spcAft>
              <a:buFont typeface="Symbol" panose="05050102010706020507" pitchFamily="18" charset="2"/>
              <a:buChar char=""/>
            </a:pPr>
            <a:r>
              <a:rPr lang="fr-FR" sz="1200" dirty="0" smtClean="0">
                <a:effectLst/>
                <a:latin typeface="Century Gothic" panose="020B0502020202020204" pitchFamily="34" charset="0"/>
                <a:ea typeface="Calibri" panose="020F0502020204030204" pitchFamily="34" charset="0"/>
              </a:rPr>
              <a:t>Démarcher en vue d’augmenter le portefeuille </a:t>
            </a:r>
            <a:r>
              <a:rPr lang="fr-FR" sz="1200" dirty="0" err="1" smtClean="0">
                <a:effectLst/>
                <a:latin typeface="Century Gothic" panose="020B0502020202020204" pitchFamily="34" charset="0"/>
                <a:ea typeface="Calibri" panose="020F0502020204030204" pitchFamily="34" charset="0"/>
              </a:rPr>
              <a:t>EMDOs</a:t>
            </a:r>
            <a:r>
              <a:rPr lang="fr-FR" sz="1200" dirty="0" smtClean="0">
                <a:effectLst/>
                <a:latin typeface="Century Gothic" panose="020B0502020202020204" pitchFamily="34" charset="0"/>
                <a:ea typeface="Calibri" panose="020F0502020204030204" pitchFamily="34" charset="0"/>
              </a:rPr>
              <a:t> ;</a:t>
            </a:r>
          </a:p>
          <a:p>
            <a:pPr marL="342900" lvl="0" indent="-342900" algn="just">
              <a:spcAft>
                <a:spcPts val="0"/>
              </a:spcAft>
              <a:buFont typeface="Symbol" panose="05050102010706020507" pitchFamily="18" charset="2"/>
              <a:buChar char=""/>
            </a:pPr>
            <a:endParaRPr lang="fr-FR" sz="1200" dirty="0" smtClean="0">
              <a:effectLst/>
              <a:latin typeface="Century Gothic" panose="020B0502020202020204" pitchFamily="34" charset="0"/>
              <a:ea typeface="Calibri" panose="020F0502020204030204" pitchFamily="34" charset="0"/>
            </a:endParaRPr>
          </a:p>
          <a:p>
            <a:pPr marL="342900" lvl="0" indent="-342900" algn="just">
              <a:spcAft>
                <a:spcPts val="0"/>
              </a:spcAft>
              <a:buFont typeface="Symbol" panose="05050102010706020507" pitchFamily="18" charset="2"/>
              <a:buChar char=""/>
            </a:pPr>
            <a:r>
              <a:rPr lang="fr-FR" sz="1200" dirty="0" smtClean="0">
                <a:effectLst/>
                <a:latin typeface="Century Gothic" panose="020B0502020202020204" pitchFamily="34" charset="0"/>
                <a:ea typeface="Calibri" panose="020F0502020204030204" pitchFamily="34" charset="0"/>
              </a:rPr>
              <a:t>Monter des dossiers de crédit et les présenter avec les éléments argumentés permettant la prise de décision, faire l’analyse de ces dossiers et suivre leur approbation par le comité de crédit.</a:t>
            </a:r>
          </a:p>
          <a:p>
            <a:pPr marL="342900" lvl="0" indent="-342900" algn="just">
              <a:spcAft>
                <a:spcPts val="0"/>
              </a:spcAft>
              <a:buFont typeface="Symbol" panose="05050102010706020507" pitchFamily="18" charset="2"/>
              <a:buChar char=""/>
            </a:pPr>
            <a:endParaRPr lang="fr-FR" sz="1200" dirty="0">
              <a:latin typeface="Century Gothic" panose="020B0502020202020204" pitchFamily="34" charset="0"/>
              <a:ea typeface="Calibri" panose="020F0502020204030204" pitchFamily="34" charset="0"/>
            </a:endParaRPr>
          </a:p>
          <a:p>
            <a:pPr marL="342900" lvl="0" indent="-342900" algn="just">
              <a:spcAft>
                <a:spcPts val="0"/>
              </a:spcAft>
              <a:buFont typeface="Symbol" panose="05050102010706020507" pitchFamily="18" charset="2"/>
              <a:buChar char=""/>
            </a:pPr>
            <a:endParaRPr lang="fr-FR" sz="1200" dirty="0" smtClean="0">
              <a:effectLst/>
              <a:latin typeface="Century Gothic" panose="020B0502020202020204" pitchFamily="34" charset="0"/>
              <a:ea typeface="Calibri" panose="020F0502020204030204" pitchFamily="34" charset="0"/>
            </a:endParaRPr>
          </a:p>
          <a:p>
            <a:pPr marL="342900" lvl="0" indent="-342900" algn="just">
              <a:spcAft>
                <a:spcPts val="0"/>
              </a:spcAft>
              <a:buFont typeface="Symbol" panose="05050102010706020507" pitchFamily="18" charset="2"/>
              <a:buChar char=""/>
            </a:pPr>
            <a:r>
              <a:rPr lang="fr-FR" sz="1200" dirty="0" smtClean="0">
                <a:latin typeface="Century Gothic" panose="020B0502020202020204" pitchFamily="34" charset="0"/>
                <a:ea typeface="Calibri" panose="020F0502020204030204" pitchFamily="34" charset="0"/>
              </a:rPr>
              <a:t>Veiller </a:t>
            </a:r>
            <a:r>
              <a:rPr lang="fr-FR" sz="1200" dirty="0">
                <a:latin typeface="Century Gothic" panose="020B0502020202020204" pitchFamily="34" charset="0"/>
                <a:ea typeface="Calibri" panose="020F0502020204030204" pitchFamily="34" charset="0"/>
              </a:rPr>
              <a:t>à la bonne exécution et au remboursement régulier des crédits consentis.</a:t>
            </a:r>
          </a:p>
          <a:p>
            <a:pPr marL="342900" lvl="0" indent="-342900" algn="just">
              <a:spcAft>
                <a:spcPts val="0"/>
              </a:spcAft>
              <a:buFont typeface="Symbol" panose="05050102010706020507" pitchFamily="18" charset="2"/>
              <a:buChar char=""/>
            </a:pPr>
            <a:endParaRPr lang="fr-FR" sz="1400" dirty="0" smtClean="0">
              <a:effectLst/>
              <a:latin typeface="Calibri" panose="020F0502020204030204" pitchFamily="34" charset="0"/>
              <a:ea typeface="Calibri" panose="020F0502020204030204" pitchFamily="34" charset="0"/>
            </a:endParaRPr>
          </a:p>
          <a:p>
            <a:pPr marL="342900" lvl="0" indent="-342900" algn="just">
              <a:lnSpc>
                <a:spcPct val="115000"/>
              </a:lnSpc>
              <a:spcAft>
                <a:spcPts val="1000"/>
              </a:spcAft>
              <a:buSzPts val="1000"/>
              <a:buFont typeface="Symbol" panose="05050102010706020507" pitchFamily="18" charset="2"/>
              <a:buChar char=""/>
              <a:tabLst>
                <a:tab pos="457200" algn="l"/>
              </a:tabLst>
            </a:pPr>
            <a:endParaRPr lang="fr-FR" sz="1400" dirty="0" smtClean="0">
              <a:effectLst/>
              <a:latin typeface="Calibri" panose="020F0502020204030204" pitchFamily="34" charset="0"/>
              <a:ea typeface="Calibri" panose="020F0502020204030204" pitchFamily="34" charset="0"/>
            </a:endParaRPr>
          </a:p>
          <a:p>
            <a:pPr>
              <a:lnSpc>
                <a:spcPct val="100000"/>
              </a:lnSpc>
              <a:spcBef>
                <a:spcPts val="1450"/>
              </a:spcBef>
            </a:pPr>
            <a:endParaRPr lang="fr-FR" sz="1200" dirty="0" smtClean="0">
              <a:latin typeface="Century Gothic"/>
              <a:cs typeface="Century Gothic"/>
            </a:endParaRPr>
          </a:p>
          <a:p>
            <a:pPr>
              <a:lnSpc>
                <a:spcPct val="100000"/>
              </a:lnSpc>
              <a:spcBef>
                <a:spcPts val="1450"/>
              </a:spcBef>
            </a:pPr>
            <a:endParaRPr lang="fr-FR" sz="1200" dirty="0" smtClean="0">
              <a:latin typeface="Century Gothic"/>
              <a:cs typeface="Century Gothic"/>
            </a:endParaRPr>
          </a:p>
          <a:p>
            <a:pPr>
              <a:lnSpc>
                <a:spcPct val="100000"/>
              </a:lnSpc>
              <a:spcBef>
                <a:spcPts val="1450"/>
              </a:spcBef>
            </a:pPr>
            <a:r>
              <a:rPr lang="fr-FR" sz="1200" dirty="0" smtClean="0">
                <a:latin typeface="Century Gothic"/>
                <a:cs typeface="Century Gothic"/>
              </a:rPr>
              <a:t>	</a:t>
            </a:r>
          </a:p>
          <a:p>
            <a:pPr>
              <a:lnSpc>
                <a:spcPct val="100000"/>
              </a:lnSpc>
              <a:spcBef>
                <a:spcPts val="1450"/>
              </a:spcBef>
            </a:pPr>
            <a:endParaRPr sz="1200" dirty="0">
              <a:latin typeface="Century Gothic"/>
              <a:cs typeface="Century Gothic"/>
            </a:endParaRPr>
          </a:p>
        </p:txBody>
      </p:sp>
      <p:sp>
        <p:nvSpPr>
          <p:cNvPr id="5" name="object 5"/>
          <p:cNvSpPr txBox="1"/>
          <p:nvPr/>
        </p:nvSpPr>
        <p:spPr>
          <a:xfrm>
            <a:off x="416179" y="6564503"/>
            <a:ext cx="1843405" cy="153670"/>
          </a:xfrm>
          <a:prstGeom prst="rect">
            <a:avLst/>
          </a:prstGeom>
        </p:spPr>
        <p:txBody>
          <a:bodyPr vert="horz" wrap="square" lIns="0" tIns="0" rIns="0" bIns="0" rtlCol="0">
            <a:spAutoFit/>
          </a:bodyPr>
          <a:lstStyle/>
          <a:p>
            <a:pPr marL="12700">
              <a:lnSpc>
                <a:spcPts val="1100"/>
              </a:lnSpc>
            </a:pPr>
            <a:r>
              <a:rPr sz="1000" spc="-20" dirty="0">
                <a:solidFill>
                  <a:srgbClr val="BE3631"/>
                </a:solidFill>
                <a:latin typeface="Geneva"/>
                <a:cs typeface="Geneva"/>
                <a:hlinkClick r:id="rId3"/>
              </a:rPr>
              <a:t>www.ubacongobrazzaville.com</a:t>
            </a:r>
            <a:endParaRPr sz="1000">
              <a:latin typeface="Geneva"/>
              <a:cs typeface="Geneva"/>
            </a:endParaRPr>
          </a:p>
        </p:txBody>
      </p:sp>
      <p:sp>
        <p:nvSpPr>
          <p:cNvPr id="6" name="object 6"/>
          <p:cNvSpPr txBox="1">
            <a:spLocks noGrp="1"/>
          </p:cNvSpPr>
          <p:nvPr>
            <p:ph type="ftr" sz="quarter" idx="5"/>
          </p:nvPr>
        </p:nvSpPr>
        <p:spPr>
          <a:prstGeom prst="rect">
            <a:avLst/>
          </a:prstGeom>
        </p:spPr>
        <p:txBody>
          <a:bodyPr vert="horz" wrap="square" lIns="0" tIns="0" rIns="0" bIns="0" rtlCol="0">
            <a:spAutoFit/>
          </a:bodyPr>
          <a:lstStyle/>
          <a:p>
            <a:pPr marL="12700">
              <a:lnSpc>
                <a:spcPts val="1100"/>
              </a:lnSpc>
            </a:pPr>
            <a:r>
              <a:rPr spc="-35" dirty="0"/>
              <a:t>Africa's</a:t>
            </a:r>
            <a:r>
              <a:rPr spc="-45" dirty="0"/>
              <a:t> </a:t>
            </a:r>
            <a:r>
              <a:rPr dirty="0"/>
              <a:t>Global</a:t>
            </a:r>
            <a:r>
              <a:rPr spc="-40" dirty="0"/>
              <a:t> </a:t>
            </a:r>
            <a:r>
              <a:rPr spc="-20" dirty="0"/>
              <a:t>Bank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455345" y="325628"/>
            <a:ext cx="2233295" cy="393056"/>
          </a:xfrm>
          <a:prstGeom prst="rect">
            <a:avLst/>
          </a:prstGeom>
        </p:spPr>
        <p:txBody>
          <a:bodyPr vert="horz" wrap="square" lIns="0" tIns="23495"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200" b="1" i="0" u="none" strike="noStrike" kern="0" cap="none" spc="0" normalizeH="0" baseline="0" noProof="0" dirty="0">
                <a:ln>
                  <a:noFill/>
                </a:ln>
                <a:solidFill>
                  <a:srgbClr val="FF0000"/>
                </a:solidFill>
                <a:effectLst/>
                <a:uLnTx/>
                <a:uFillTx/>
                <a:latin typeface="Century Gothic"/>
                <a:cs typeface="Century Gothic"/>
              </a:rPr>
              <a:t>Description</a:t>
            </a:r>
            <a:r>
              <a:rPr kumimoji="0" sz="1200" b="1" i="0" u="none" strike="noStrike" kern="0" cap="none" spc="-25" normalizeH="0" baseline="0" noProof="0" dirty="0">
                <a:ln>
                  <a:noFill/>
                </a:ln>
                <a:solidFill>
                  <a:srgbClr val="FF0000"/>
                </a:solidFill>
                <a:effectLst/>
                <a:uLnTx/>
                <a:uFillTx/>
                <a:latin typeface="Century Gothic"/>
                <a:cs typeface="Century Gothic"/>
              </a:rPr>
              <a:t> </a:t>
            </a:r>
            <a:r>
              <a:rPr kumimoji="0" sz="1200" b="1" i="0" u="none" strike="noStrike" kern="0" cap="none" spc="0" normalizeH="0" baseline="0" noProof="0" dirty="0">
                <a:ln>
                  <a:noFill/>
                </a:ln>
                <a:solidFill>
                  <a:srgbClr val="FF0000"/>
                </a:solidFill>
                <a:effectLst/>
                <a:uLnTx/>
                <a:uFillTx/>
                <a:latin typeface="Century Gothic"/>
                <a:cs typeface="Century Gothic"/>
              </a:rPr>
              <a:t>de</a:t>
            </a:r>
            <a:r>
              <a:rPr kumimoji="0" sz="1200" b="1" i="0" u="none" strike="noStrike" kern="0" cap="none" spc="-35" normalizeH="0" baseline="0" noProof="0" dirty="0">
                <a:ln>
                  <a:noFill/>
                </a:ln>
                <a:solidFill>
                  <a:srgbClr val="FF0000"/>
                </a:solidFill>
                <a:effectLst/>
                <a:uLnTx/>
                <a:uFillTx/>
                <a:latin typeface="Century Gothic"/>
                <a:cs typeface="Century Gothic"/>
              </a:rPr>
              <a:t> </a:t>
            </a:r>
            <a:r>
              <a:rPr kumimoji="0" sz="1200" b="1" i="0" u="none" strike="noStrike" kern="0" cap="none" spc="0" normalizeH="0" baseline="0" noProof="0" dirty="0">
                <a:ln>
                  <a:noFill/>
                </a:ln>
                <a:solidFill>
                  <a:srgbClr val="FF0000"/>
                </a:solidFill>
                <a:effectLst/>
                <a:uLnTx/>
                <a:uFillTx/>
                <a:latin typeface="Century Gothic"/>
                <a:cs typeface="Century Gothic"/>
              </a:rPr>
              <a:t>l’offre</a:t>
            </a:r>
            <a:r>
              <a:rPr kumimoji="0" sz="1200" b="1" i="0" u="none" strike="noStrike" kern="0" cap="none" spc="-30" normalizeH="0" baseline="0" noProof="0" dirty="0">
                <a:ln>
                  <a:noFill/>
                </a:ln>
                <a:solidFill>
                  <a:srgbClr val="FF0000"/>
                </a:solidFill>
                <a:effectLst/>
                <a:uLnTx/>
                <a:uFillTx/>
                <a:latin typeface="Century Gothic"/>
                <a:cs typeface="Century Gothic"/>
              </a:rPr>
              <a:t> </a:t>
            </a:r>
            <a:r>
              <a:rPr kumimoji="0" sz="1200" b="1" i="0" u="none" strike="noStrike" kern="0" cap="none" spc="-10" normalizeH="0" baseline="0" noProof="0" dirty="0" err="1">
                <a:ln>
                  <a:noFill/>
                </a:ln>
                <a:solidFill>
                  <a:srgbClr val="FF0000"/>
                </a:solidFill>
                <a:effectLst/>
                <a:uLnTx/>
                <a:uFillTx/>
                <a:latin typeface="Century Gothic"/>
                <a:cs typeface="Century Gothic"/>
              </a:rPr>
              <a:t>d’emploi</a:t>
            </a:r>
            <a:r>
              <a:rPr kumimoji="0" sz="1200" b="1" i="0" u="none" strike="noStrike" kern="0" cap="none" spc="-10" normalizeH="0" baseline="0" noProof="0" dirty="0">
                <a:ln>
                  <a:noFill/>
                </a:ln>
                <a:solidFill>
                  <a:srgbClr val="FF0000"/>
                </a:solidFill>
                <a:effectLst/>
                <a:uLnTx/>
                <a:uFillTx/>
                <a:latin typeface="Century Gothic"/>
                <a:cs typeface="Century Gothic"/>
              </a:rPr>
              <a:t> </a:t>
            </a:r>
            <a:r>
              <a:rPr lang="fr-FR" sz="1200" b="1" dirty="0"/>
              <a:t>UBA-040-2025</a:t>
            </a:r>
            <a:endParaRPr kumimoji="0" lang="fr-FR" sz="1200" b="1" i="0" u="none" strike="noStrike" kern="0" cap="none" spc="0" normalizeH="0" baseline="0" noProof="0" dirty="0" smtClean="0">
              <a:ln>
                <a:noFill/>
              </a:ln>
              <a:solidFill>
                <a:sysClr val="windowText" lastClr="000000"/>
              </a:solidFill>
              <a:effectLst/>
              <a:uLnTx/>
              <a:uFillTx/>
            </a:endParaRPr>
          </a:p>
        </p:txBody>
      </p:sp>
      <p:pic>
        <p:nvPicPr>
          <p:cNvPr id="3" name="object 3"/>
          <p:cNvPicPr/>
          <p:nvPr/>
        </p:nvPicPr>
        <p:blipFill>
          <a:blip r:embed="rId2" cstate="print"/>
          <a:stretch>
            <a:fillRect/>
          </a:stretch>
        </p:blipFill>
        <p:spPr>
          <a:xfrm>
            <a:off x="5333076" y="234228"/>
            <a:ext cx="1228060" cy="576729"/>
          </a:xfrm>
          <a:prstGeom prst="rect">
            <a:avLst/>
          </a:prstGeom>
        </p:spPr>
      </p:pic>
      <p:sp>
        <p:nvSpPr>
          <p:cNvPr id="4" name="object 4"/>
          <p:cNvSpPr txBox="1"/>
          <p:nvPr/>
        </p:nvSpPr>
        <p:spPr>
          <a:xfrm>
            <a:off x="430593" y="920750"/>
            <a:ext cx="5943600" cy="8016041"/>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300" b="1" i="0" u="sng" strike="noStrike" kern="0" cap="none" spc="0" normalizeH="0" baseline="0" noProof="0" dirty="0">
                <a:ln>
                  <a:noFill/>
                </a:ln>
                <a:solidFill>
                  <a:sysClr val="windowText" lastClr="000000"/>
                </a:solidFill>
                <a:effectLst/>
                <a:uLnTx/>
                <a:uFill>
                  <a:solidFill>
                    <a:srgbClr val="000000"/>
                  </a:solidFill>
                </a:uFill>
                <a:latin typeface="Century Gothic"/>
                <a:cs typeface="Century Gothic"/>
              </a:rPr>
              <a:t>Tâches</a:t>
            </a:r>
            <a:r>
              <a:rPr kumimoji="0" sz="1300" b="1" i="0" u="sng" strike="noStrike" kern="0" cap="none" spc="-45" normalizeH="0" baseline="0" noProof="0" dirty="0">
                <a:ln>
                  <a:noFill/>
                </a:ln>
                <a:solidFill>
                  <a:sysClr val="windowText" lastClr="000000"/>
                </a:solidFill>
                <a:effectLst/>
                <a:uLnTx/>
                <a:uFill>
                  <a:solidFill>
                    <a:srgbClr val="000000"/>
                  </a:solidFill>
                </a:uFill>
                <a:latin typeface="Century Gothic"/>
                <a:cs typeface="Century Gothic"/>
              </a:rPr>
              <a:t> </a:t>
            </a:r>
            <a:r>
              <a:rPr kumimoji="0" sz="1300" b="1" i="0" u="sng" strike="noStrike" kern="0" cap="none" spc="0" normalizeH="0" baseline="0" noProof="0" dirty="0">
                <a:ln>
                  <a:noFill/>
                </a:ln>
                <a:solidFill>
                  <a:sysClr val="windowText" lastClr="000000"/>
                </a:solidFill>
                <a:effectLst/>
                <a:uLnTx/>
                <a:uFill>
                  <a:solidFill>
                    <a:srgbClr val="000000"/>
                  </a:solidFill>
                </a:uFill>
                <a:latin typeface="Century Gothic"/>
                <a:cs typeface="Century Gothic"/>
              </a:rPr>
              <a:t>et</a:t>
            </a:r>
            <a:r>
              <a:rPr kumimoji="0" sz="1300" b="1" i="0" u="sng" strike="noStrike" kern="0" cap="none" spc="-45" normalizeH="0" baseline="0" noProof="0" dirty="0">
                <a:ln>
                  <a:noFill/>
                </a:ln>
                <a:solidFill>
                  <a:sysClr val="windowText" lastClr="000000"/>
                </a:solidFill>
                <a:effectLst/>
                <a:uLnTx/>
                <a:uFill>
                  <a:solidFill>
                    <a:srgbClr val="000000"/>
                  </a:solidFill>
                </a:uFill>
                <a:latin typeface="Century Gothic"/>
                <a:cs typeface="Century Gothic"/>
              </a:rPr>
              <a:t> </a:t>
            </a:r>
            <a:r>
              <a:rPr kumimoji="0" sz="1300" b="1" i="0" u="sng" strike="noStrike" kern="0" cap="none" spc="0" normalizeH="0" baseline="0" noProof="0" dirty="0" err="1">
                <a:ln>
                  <a:noFill/>
                </a:ln>
                <a:solidFill>
                  <a:sysClr val="windowText" lastClr="000000"/>
                </a:solidFill>
                <a:effectLst/>
                <a:uLnTx/>
                <a:uFill>
                  <a:solidFill>
                    <a:srgbClr val="000000"/>
                  </a:solidFill>
                </a:uFill>
                <a:latin typeface="Century Gothic"/>
                <a:cs typeface="Century Gothic"/>
              </a:rPr>
              <a:t>Responsabilités</a:t>
            </a:r>
            <a:r>
              <a:rPr kumimoji="0" sz="1300" b="1" i="0" u="sng" strike="noStrike" kern="0" cap="none" spc="-35" normalizeH="0" baseline="0" noProof="0" dirty="0">
                <a:ln>
                  <a:noFill/>
                </a:ln>
                <a:solidFill>
                  <a:sysClr val="windowText" lastClr="000000"/>
                </a:solidFill>
                <a:effectLst/>
                <a:uLnTx/>
                <a:uFill>
                  <a:solidFill>
                    <a:srgbClr val="000000"/>
                  </a:solidFill>
                </a:uFill>
                <a:latin typeface="Century Gothic"/>
                <a:cs typeface="Century Gothic"/>
              </a:rPr>
              <a:t> </a:t>
            </a:r>
            <a:r>
              <a:rPr kumimoji="0" sz="1300" b="1" i="0" u="sng" strike="noStrike" kern="0" cap="none" spc="-50" normalizeH="0" baseline="0" noProof="0" dirty="0" smtClean="0">
                <a:ln>
                  <a:noFill/>
                </a:ln>
                <a:solidFill>
                  <a:sysClr val="windowText" lastClr="000000"/>
                </a:solidFill>
                <a:effectLst/>
                <a:uLnTx/>
                <a:uFill>
                  <a:solidFill>
                    <a:srgbClr val="000000"/>
                  </a:solidFill>
                </a:uFill>
                <a:latin typeface="Century Gothic"/>
                <a:cs typeface="Century Gothic"/>
              </a:rPr>
              <a:t>:</a:t>
            </a:r>
            <a:endParaRPr kumimoji="0" lang="fr-FR" sz="1300" b="1" i="0" u="sng" strike="noStrike" kern="0" cap="none" spc="-50" normalizeH="0" baseline="0" noProof="0" dirty="0" smtClean="0">
              <a:ln>
                <a:noFill/>
              </a:ln>
              <a:solidFill>
                <a:sysClr val="windowText" lastClr="000000"/>
              </a:solidFill>
              <a:effectLst/>
              <a:uLnTx/>
              <a:uFill>
                <a:solidFill>
                  <a:srgbClr val="000000"/>
                </a:solidFill>
              </a:uFill>
              <a:latin typeface="Century Gothic"/>
              <a:cs typeface="Century Gothic"/>
            </a:endParaRPr>
          </a:p>
          <a:p>
            <a:pPr marL="12700" marR="0" lvl="0" indent="0" defTabSz="914400" eaLnBrk="1" fontAlgn="auto" latinLnBrk="0" hangingPunct="1">
              <a:lnSpc>
                <a:spcPct val="100000"/>
              </a:lnSpc>
              <a:spcBef>
                <a:spcPts val="100"/>
              </a:spcBef>
              <a:spcAft>
                <a:spcPts val="0"/>
              </a:spcAft>
              <a:buClrTx/>
              <a:buSzTx/>
              <a:buFontTx/>
              <a:buNone/>
              <a:tabLst/>
              <a:defRPr/>
            </a:pPr>
            <a:endParaRPr kumimoji="0" lang="fr-FR" sz="1300" b="1" i="0" u="sng" strike="noStrike" kern="0" cap="none" spc="-50" normalizeH="0" baseline="0" noProof="0" dirty="0" smtClean="0">
              <a:ln>
                <a:noFill/>
              </a:ln>
              <a:solidFill>
                <a:sysClr val="windowText" lastClr="000000"/>
              </a:solidFill>
              <a:effectLst/>
              <a:uLnTx/>
              <a:uFill>
                <a:solidFill>
                  <a:srgbClr val="000000"/>
                </a:solidFill>
              </a:uFill>
              <a:latin typeface="Century Gothic"/>
              <a:cs typeface="Century Gothic"/>
            </a:endParaRPr>
          </a:p>
          <a:p>
            <a:pPr marL="12700" marR="0" lvl="0" indent="0" defTabSz="914400" eaLnBrk="1" fontAlgn="auto" latinLnBrk="0" hangingPunct="1">
              <a:lnSpc>
                <a:spcPct val="100000"/>
              </a:lnSpc>
              <a:spcBef>
                <a:spcPts val="100"/>
              </a:spcBef>
              <a:spcAft>
                <a:spcPts val="0"/>
              </a:spcAft>
              <a:buClrTx/>
              <a:buSzTx/>
              <a:buFontTx/>
              <a:buNone/>
              <a:tabLst/>
              <a:defRPr/>
            </a:pPr>
            <a:endParaRPr lang="fr-FR" sz="1300" b="1" u="sng" spc="-50" dirty="0">
              <a:uFill>
                <a:solidFill>
                  <a:srgbClr val="000000"/>
                </a:solidFill>
              </a:uFill>
              <a:latin typeface="Century Gothic"/>
              <a:cs typeface="Century Gothic"/>
            </a:endParaRPr>
          </a:p>
          <a:p>
            <a:pPr marL="342900" lvl="0" indent="-342900" algn="just">
              <a:lnSpc>
                <a:spcPct val="115000"/>
              </a:lnSpc>
              <a:spcBef>
                <a:spcPts val="300"/>
              </a:spcBef>
              <a:spcAft>
                <a:spcPts val="300"/>
              </a:spcAft>
              <a:buFont typeface="Wingdings" panose="05000000000000000000" pitchFamily="2" charset="2"/>
              <a:buChar char=""/>
              <a:tabLst>
                <a:tab pos="228600" algn="l"/>
              </a:tabLst>
            </a:pPr>
            <a:r>
              <a:rPr lang="fr-FR" sz="1200" dirty="0" smtClean="0">
                <a:effectLst/>
                <a:latin typeface="Century Gothic" panose="020B0502020202020204" pitchFamily="34" charset="0"/>
                <a:ea typeface="Calibri" panose="020F0502020204030204" pitchFamily="34" charset="0"/>
              </a:rPr>
              <a:t> </a:t>
            </a:r>
            <a:r>
              <a:rPr lang="fr-FR" sz="1200" dirty="0" smtClean="0">
                <a:effectLst/>
                <a:latin typeface="Century Gothic" panose="020B0502020202020204" pitchFamily="34" charset="0"/>
                <a:ea typeface="Calibri" panose="020F0502020204030204" pitchFamily="34" charset="0"/>
                <a:cs typeface="Tunga"/>
              </a:rPr>
              <a:t>Ranger et classer dans les dossiers de crédits toute information pertinente et ayant un impact matériel sur la vie du crédit.</a:t>
            </a:r>
          </a:p>
          <a:p>
            <a:pPr marL="342900" lvl="0" indent="-342900" algn="just">
              <a:lnSpc>
                <a:spcPct val="115000"/>
              </a:lnSpc>
              <a:spcBef>
                <a:spcPts val="300"/>
              </a:spcBef>
              <a:spcAft>
                <a:spcPts val="300"/>
              </a:spcAft>
              <a:buFont typeface="Wingdings" panose="05000000000000000000" pitchFamily="2" charset="2"/>
              <a:buChar char=""/>
              <a:tabLst>
                <a:tab pos="228600" algn="l"/>
              </a:tabLst>
            </a:pPr>
            <a:endParaRPr lang="fr-FR" sz="1200" dirty="0" smtClean="0">
              <a:effectLst/>
              <a:latin typeface="Calibri" panose="020F0502020204030204" pitchFamily="34" charset="0"/>
              <a:ea typeface="Calibri" panose="020F0502020204030204" pitchFamily="34" charset="0"/>
            </a:endParaRPr>
          </a:p>
          <a:p>
            <a:pPr marL="342900" lvl="0" indent="-342900" algn="just">
              <a:lnSpc>
                <a:spcPct val="115000"/>
              </a:lnSpc>
              <a:spcBef>
                <a:spcPts val="300"/>
              </a:spcBef>
              <a:spcAft>
                <a:spcPts val="300"/>
              </a:spcAft>
              <a:buFont typeface="Wingdings" panose="05000000000000000000" pitchFamily="2" charset="2"/>
              <a:buChar char=""/>
              <a:tabLst>
                <a:tab pos="228600" algn="l"/>
              </a:tabLst>
            </a:pPr>
            <a:r>
              <a:rPr lang="fr-FR" sz="1200" dirty="0" smtClean="0">
                <a:effectLst/>
                <a:latin typeface="Century Gothic" panose="020B0502020202020204" pitchFamily="34" charset="0"/>
                <a:ea typeface="Calibri" panose="020F0502020204030204" pitchFamily="34" charset="0"/>
                <a:cs typeface="Tunga"/>
              </a:rPr>
              <a:t>Procéder au renouvellement annuel des dossiers et faire des recommandations sur la vie du dossier.</a:t>
            </a:r>
          </a:p>
          <a:p>
            <a:pPr marL="342900" lvl="0" indent="-342900" algn="just">
              <a:lnSpc>
                <a:spcPct val="115000"/>
              </a:lnSpc>
              <a:spcBef>
                <a:spcPts val="300"/>
              </a:spcBef>
              <a:spcAft>
                <a:spcPts val="300"/>
              </a:spcAft>
              <a:buFont typeface="Wingdings" panose="05000000000000000000" pitchFamily="2" charset="2"/>
              <a:buChar char=""/>
              <a:tabLst>
                <a:tab pos="228600" algn="l"/>
              </a:tabLst>
            </a:pPr>
            <a:endParaRPr lang="fr-FR" sz="1200" dirty="0" smtClean="0">
              <a:effectLst/>
              <a:latin typeface="Calibri" panose="020F0502020204030204" pitchFamily="34" charset="0"/>
              <a:ea typeface="Calibri" panose="020F0502020204030204" pitchFamily="34" charset="0"/>
            </a:endParaRPr>
          </a:p>
          <a:p>
            <a:pPr marL="342900" lvl="0" indent="-342900" algn="just">
              <a:lnSpc>
                <a:spcPct val="115000"/>
              </a:lnSpc>
              <a:spcBef>
                <a:spcPts val="300"/>
              </a:spcBef>
              <a:spcAft>
                <a:spcPts val="300"/>
              </a:spcAft>
              <a:buFont typeface="Wingdings" panose="05000000000000000000" pitchFamily="2" charset="2"/>
              <a:buChar char=""/>
              <a:tabLst>
                <a:tab pos="228600" algn="l"/>
              </a:tabLst>
            </a:pPr>
            <a:r>
              <a:rPr lang="fr-FR" sz="1200" dirty="0" smtClean="0">
                <a:effectLst/>
                <a:latin typeface="Century Gothic" panose="020B0502020202020204" pitchFamily="34" charset="0"/>
                <a:ea typeface="Calibri" panose="020F0502020204030204" pitchFamily="34" charset="0"/>
                <a:cs typeface="Tunga"/>
              </a:rPr>
              <a:t>Identifier la typologie de chaque client suivant son activité, son développement et ses attentes.</a:t>
            </a:r>
          </a:p>
          <a:p>
            <a:pPr marL="342900" lvl="0" indent="-342900" algn="just">
              <a:lnSpc>
                <a:spcPct val="115000"/>
              </a:lnSpc>
              <a:spcBef>
                <a:spcPts val="300"/>
              </a:spcBef>
              <a:spcAft>
                <a:spcPts val="300"/>
              </a:spcAft>
              <a:buFont typeface="Wingdings" panose="05000000000000000000" pitchFamily="2" charset="2"/>
              <a:buChar char=""/>
              <a:tabLst>
                <a:tab pos="228600" algn="l"/>
              </a:tabLst>
            </a:pPr>
            <a:endParaRPr lang="fr-FR" sz="1200" dirty="0" smtClean="0">
              <a:effectLst/>
              <a:latin typeface="Calibri" panose="020F0502020204030204" pitchFamily="34" charset="0"/>
              <a:ea typeface="Calibri" panose="020F0502020204030204" pitchFamily="34" charset="0"/>
            </a:endParaRPr>
          </a:p>
          <a:p>
            <a:pPr marL="342900" lvl="0" indent="-342900" algn="just">
              <a:lnSpc>
                <a:spcPct val="115000"/>
              </a:lnSpc>
              <a:spcBef>
                <a:spcPts val="300"/>
              </a:spcBef>
              <a:spcAft>
                <a:spcPts val="300"/>
              </a:spcAft>
              <a:buFont typeface="Wingdings" panose="05000000000000000000" pitchFamily="2" charset="2"/>
              <a:buChar char=""/>
              <a:tabLst>
                <a:tab pos="228600" algn="l"/>
              </a:tabLst>
            </a:pPr>
            <a:r>
              <a:rPr lang="fr-FR" sz="1200" dirty="0" smtClean="0">
                <a:effectLst/>
                <a:latin typeface="Century Gothic" panose="020B0502020202020204" pitchFamily="34" charset="0"/>
                <a:ea typeface="Calibri" panose="020F0502020204030204" pitchFamily="34" charset="0"/>
                <a:cs typeface="Tunga"/>
              </a:rPr>
              <a:t>Réaliser des actes de vente et des contrats, et en assurer le suivi administratif.</a:t>
            </a:r>
          </a:p>
          <a:p>
            <a:pPr marL="342900" lvl="0" indent="-342900" algn="just">
              <a:lnSpc>
                <a:spcPct val="115000"/>
              </a:lnSpc>
              <a:spcBef>
                <a:spcPts val="300"/>
              </a:spcBef>
              <a:spcAft>
                <a:spcPts val="300"/>
              </a:spcAft>
              <a:buFont typeface="Wingdings" panose="05000000000000000000" pitchFamily="2" charset="2"/>
              <a:buChar char=""/>
              <a:tabLst>
                <a:tab pos="228600" algn="l"/>
              </a:tabLst>
            </a:pPr>
            <a:endParaRPr lang="fr-FR" sz="1200" dirty="0" smtClean="0">
              <a:effectLst/>
              <a:latin typeface="Calibri" panose="020F0502020204030204" pitchFamily="34" charset="0"/>
              <a:ea typeface="Calibri" panose="020F0502020204030204" pitchFamily="34" charset="0"/>
            </a:endParaRPr>
          </a:p>
          <a:p>
            <a:pPr marL="342900" lvl="0" indent="-342900" algn="just">
              <a:lnSpc>
                <a:spcPct val="115000"/>
              </a:lnSpc>
              <a:spcBef>
                <a:spcPts val="300"/>
              </a:spcBef>
              <a:spcAft>
                <a:spcPts val="300"/>
              </a:spcAft>
              <a:buFont typeface="Wingdings" panose="05000000000000000000" pitchFamily="2" charset="2"/>
              <a:buChar char=""/>
              <a:tabLst>
                <a:tab pos="228600" algn="l"/>
              </a:tabLst>
            </a:pPr>
            <a:r>
              <a:rPr lang="fr-FR" sz="1200" dirty="0" smtClean="0">
                <a:effectLst/>
                <a:latin typeface="Century Gothic" panose="020B0502020202020204" pitchFamily="34" charset="0"/>
                <a:ea typeface="Calibri" panose="020F0502020204030204" pitchFamily="34" charset="0"/>
                <a:cs typeface="Tunga"/>
              </a:rPr>
              <a:t>Etablir avec chaque client, une convention qui identifie les besoins, la réalité économique et les engagements des parties.</a:t>
            </a:r>
          </a:p>
          <a:p>
            <a:pPr marL="342900" lvl="0" indent="-342900" algn="just">
              <a:lnSpc>
                <a:spcPct val="115000"/>
              </a:lnSpc>
              <a:spcBef>
                <a:spcPts val="300"/>
              </a:spcBef>
              <a:spcAft>
                <a:spcPts val="300"/>
              </a:spcAft>
              <a:buFont typeface="Wingdings" panose="05000000000000000000" pitchFamily="2" charset="2"/>
              <a:buChar char=""/>
              <a:tabLst>
                <a:tab pos="228600" algn="l"/>
              </a:tabLst>
            </a:pPr>
            <a:endParaRPr lang="fr-FR" sz="1200" dirty="0">
              <a:latin typeface="Century Gothic" panose="020B0502020202020204" pitchFamily="34" charset="0"/>
              <a:ea typeface="Calibri" panose="020F0502020204030204" pitchFamily="34" charset="0"/>
            </a:endParaRPr>
          </a:p>
          <a:p>
            <a:pPr marL="342900" marR="0" lvl="0" indent="-342900" algn="just" defTabSz="914400" eaLnBrk="1" fontAlgn="auto" latinLnBrk="0" hangingPunct="1">
              <a:lnSpc>
                <a:spcPct val="115000"/>
              </a:lnSpc>
              <a:spcBef>
                <a:spcPts val="300"/>
              </a:spcBef>
              <a:spcAft>
                <a:spcPts val="300"/>
              </a:spcAft>
              <a:buClrTx/>
              <a:buSzTx/>
              <a:buFont typeface="Wingdings" panose="05000000000000000000" pitchFamily="2" charset="2"/>
              <a:buChar char=""/>
              <a:tabLst>
                <a:tab pos="228600" algn="l"/>
              </a:tabLst>
              <a:defRPr/>
            </a:pPr>
            <a:r>
              <a:rPr lang="fr-FR" sz="1200" dirty="0">
                <a:latin typeface="Century Gothic" panose="020B0502020202020204" pitchFamily="34" charset="0"/>
                <a:ea typeface="Calibri" panose="020F0502020204030204" pitchFamily="34" charset="0"/>
                <a:cs typeface="Tunga"/>
              </a:rPr>
              <a:t>Négocier les conditions financières et les garanties dans l’intérêt de la banque et du client.</a:t>
            </a:r>
          </a:p>
          <a:p>
            <a:pPr marL="342900" lvl="0" indent="-342900" algn="just">
              <a:lnSpc>
                <a:spcPct val="115000"/>
              </a:lnSpc>
              <a:spcBef>
                <a:spcPts val="300"/>
              </a:spcBef>
              <a:spcAft>
                <a:spcPts val="300"/>
              </a:spcAft>
              <a:buFont typeface="Wingdings" panose="05000000000000000000" pitchFamily="2" charset="2"/>
              <a:buChar char=""/>
              <a:tabLst>
                <a:tab pos="228600" algn="l"/>
              </a:tabLst>
            </a:pPr>
            <a:endParaRPr lang="fr-FR" sz="1200" dirty="0" smtClean="0">
              <a:effectLst/>
              <a:latin typeface="Calibri" panose="020F0502020204030204" pitchFamily="34" charset="0"/>
              <a:ea typeface="Calibri" panose="020F0502020204030204" pitchFamily="34" charset="0"/>
            </a:endParaRPr>
          </a:p>
          <a:p>
            <a:pPr marL="342900" lvl="0" indent="-342900" algn="just">
              <a:spcAft>
                <a:spcPts val="0"/>
              </a:spcAft>
              <a:buFont typeface="Symbol" panose="05050102010706020507" pitchFamily="18" charset="2"/>
              <a:buChar char=""/>
            </a:pPr>
            <a:endParaRPr lang="fr-FR" sz="1200" dirty="0" smtClean="0">
              <a:effectLst/>
              <a:latin typeface="Calibri" panose="020F0502020204030204" pitchFamily="34" charset="0"/>
              <a:ea typeface="Calibri" panose="020F0502020204030204" pitchFamily="34" charset="0"/>
            </a:endParaRPr>
          </a:p>
          <a:p>
            <a:pPr marL="342900" lvl="0" indent="-342900" algn="just">
              <a:spcAft>
                <a:spcPts val="0"/>
              </a:spcAft>
              <a:buFont typeface="Symbol" panose="05050102010706020507" pitchFamily="18" charset="2"/>
              <a:buChar char=""/>
            </a:pPr>
            <a:endParaRPr lang="fr-FR" sz="1200" dirty="0" smtClean="0">
              <a:effectLst/>
              <a:latin typeface="Calibri" panose="020F0502020204030204" pitchFamily="34" charset="0"/>
              <a:ea typeface="Calibri" panose="020F0502020204030204" pitchFamily="34" charset="0"/>
            </a:endParaRPr>
          </a:p>
          <a:p>
            <a:pPr marL="0" marR="0" lvl="0" indent="0" defTabSz="914400" eaLnBrk="1" fontAlgn="auto" latinLnBrk="0" hangingPunct="1">
              <a:lnSpc>
                <a:spcPct val="100000"/>
              </a:lnSpc>
              <a:spcBef>
                <a:spcPts val="1450"/>
              </a:spcBef>
              <a:spcAft>
                <a:spcPts val="0"/>
              </a:spcAft>
              <a:buClrTx/>
              <a:buSzTx/>
              <a:buFontTx/>
              <a:buNone/>
              <a:tabLst/>
              <a:defRPr/>
            </a:pPr>
            <a:endParaRPr kumimoji="0" lang="fr-FR" sz="1200" b="0" i="0" u="none" strike="noStrike" kern="0" cap="none" spc="0" normalizeH="0" baseline="0" noProof="0" dirty="0" smtClean="0">
              <a:ln>
                <a:noFill/>
              </a:ln>
              <a:solidFill>
                <a:sysClr val="windowText" lastClr="000000"/>
              </a:solidFill>
              <a:effectLst/>
              <a:uLnTx/>
              <a:uFillTx/>
              <a:latin typeface="Century Gothic"/>
              <a:cs typeface="Century Gothic"/>
            </a:endParaRPr>
          </a:p>
          <a:p>
            <a:pPr marL="0" marR="0" lvl="0" indent="0" defTabSz="914400" eaLnBrk="1" fontAlgn="auto" latinLnBrk="0" hangingPunct="1">
              <a:lnSpc>
                <a:spcPct val="100000"/>
              </a:lnSpc>
              <a:spcBef>
                <a:spcPts val="1450"/>
              </a:spcBef>
              <a:spcAft>
                <a:spcPts val="0"/>
              </a:spcAft>
              <a:buClrTx/>
              <a:buSzTx/>
              <a:buFontTx/>
              <a:buNone/>
              <a:tabLst/>
              <a:defRPr/>
            </a:pPr>
            <a:endParaRPr kumimoji="0" lang="fr-FR" sz="1200" b="0" i="0" u="none" strike="noStrike" kern="0" cap="none" spc="0" normalizeH="0" baseline="0" noProof="0" dirty="0" smtClean="0">
              <a:ln>
                <a:noFill/>
              </a:ln>
              <a:solidFill>
                <a:sysClr val="windowText" lastClr="000000"/>
              </a:solidFill>
              <a:effectLst/>
              <a:uLnTx/>
              <a:uFillTx/>
              <a:latin typeface="Century Gothic"/>
              <a:cs typeface="Century Gothic"/>
            </a:endParaRPr>
          </a:p>
          <a:p>
            <a:pPr marL="0" marR="0" lvl="0" indent="0" defTabSz="914400" eaLnBrk="1" fontAlgn="auto" latinLnBrk="0" hangingPunct="1">
              <a:lnSpc>
                <a:spcPct val="100000"/>
              </a:lnSpc>
              <a:spcBef>
                <a:spcPts val="1450"/>
              </a:spcBef>
              <a:spcAft>
                <a:spcPts val="0"/>
              </a:spcAft>
              <a:buClrTx/>
              <a:buSzTx/>
              <a:buFontTx/>
              <a:buNone/>
              <a:tabLst/>
              <a:defRPr/>
            </a:pPr>
            <a:endParaRPr kumimoji="0" lang="fr-FR" sz="1200" b="0" i="0" u="none" strike="noStrike" kern="0" cap="none" spc="0" normalizeH="0" baseline="0" noProof="0" dirty="0" smtClean="0">
              <a:ln>
                <a:noFill/>
              </a:ln>
              <a:solidFill>
                <a:sysClr val="windowText" lastClr="000000"/>
              </a:solidFill>
              <a:effectLst/>
              <a:uLnTx/>
              <a:uFillTx/>
              <a:latin typeface="Century Gothic"/>
              <a:cs typeface="Century Gothic"/>
            </a:endParaRPr>
          </a:p>
          <a:p>
            <a:pPr marL="0" marR="0" lvl="0" indent="0" defTabSz="914400" eaLnBrk="1" fontAlgn="auto" latinLnBrk="0" hangingPunct="1">
              <a:lnSpc>
                <a:spcPct val="100000"/>
              </a:lnSpc>
              <a:spcBef>
                <a:spcPts val="1450"/>
              </a:spcBef>
              <a:spcAft>
                <a:spcPts val="0"/>
              </a:spcAft>
              <a:buClrTx/>
              <a:buSzTx/>
              <a:buFontTx/>
              <a:buNone/>
              <a:tabLst/>
              <a:defRPr/>
            </a:pPr>
            <a:endParaRPr kumimoji="0" lang="fr-FR" sz="1200" b="0" i="0" u="none" strike="noStrike" kern="0" cap="none" spc="0" normalizeH="0" baseline="0" noProof="0" dirty="0" smtClean="0">
              <a:ln>
                <a:noFill/>
              </a:ln>
              <a:solidFill>
                <a:sysClr val="windowText" lastClr="000000"/>
              </a:solidFill>
              <a:effectLst/>
              <a:uLnTx/>
              <a:uFillTx/>
              <a:latin typeface="Century Gothic"/>
              <a:cs typeface="Century Gothic"/>
            </a:endParaRPr>
          </a:p>
          <a:p>
            <a:pPr marL="0" marR="0" lvl="0" indent="0" defTabSz="914400" eaLnBrk="1" fontAlgn="auto" latinLnBrk="0" hangingPunct="1">
              <a:lnSpc>
                <a:spcPct val="100000"/>
              </a:lnSpc>
              <a:spcBef>
                <a:spcPts val="1450"/>
              </a:spcBef>
              <a:spcAft>
                <a:spcPts val="0"/>
              </a:spcAft>
              <a:buClrTx/>
              <a:buSzTx/>
              <a:buFontTx/>
              <a:buNone/>
              <a:tabLst/>
              <a:defRPr/>
            </a:pPr>
            <a:r>
              <a:rPr kumimoji="0" lang="fr-FR" sz="1200" b="0" i="0" u="none" strike="noStrike" kern="0" cap="none" spc="0" normalizeH="0" baseline="0" noProof="0" dirty="0" smtClean="0">
                <a:ln>
                  <a:noFill/>
                </a:ln>
                <a:solidFill>
                  <a:sysClr val="windowText" lastClr="000000"/>
                </a:solidFill>
                <a:effectLst/>
                <a:uLnTx/>
                <a:uFillTx/>
                <a:latin typeface="Century Gothic"/>
                <a:cs typeface="Century Gothic"/>
              </a:rPr>
              <a:t>	</a:t>
            </a:r>
          </a:p>
          <a:p>
            <a:pPr marL="0" marR="0" lvl="0" indent="0" defTabSz="914400" eaLnBrk="1" fontAlgn="auto" latinLnBrk="0" hangingPunct="1">
              <a:lnSpc>
                <a:spcPct val="100000"/>
              </a:lnSpc>
              <a:spcBef>
                <a:spcPts val="1450"/>
              </a:spcBef>
              <a:spcAft>
                <a:spcPts val="0"/>
              </a:spcAft>
              <a:buClrTx/>
              <a:buSzTx/>
              <a:buFontTx/>
              <a:buNone/>
              <a:tabLst/>
              <a:defRPr/>
            </a:pPr>
            <a:endParaRPr kumimoji="0" sz="1200" b="0" i="0" u="none" strike="noStrike" kern="0" cap="none" spc="0" normalizeH="0" baseline="0" noProof="0" dirty="0">
              <a:ln>
                <a:noFill/>
              </a:ln>
              <a:solidFill>
                <a:sysClr val="windowText" lastClr="000000"/>
              </a:solidFill>
              <a:effectLst/>
              <a:uLnTx/>
              <a:uFillTx/>
              <a:latin typeface="Century Gothic"/>
              <a:cs typeface="Century Gothic"/>
            </a:endParaRPr>
          </a:p>
        </p:txBody>
      </p:sp>
      <p:sp>
        <p:nvSpPr>
          <p:cNvPr id="5" name="object 5"/>
          <p:cNvSpPr txBox="1"/>
          <p:nvPr/>
        </p:nvSpPr>
        <p:spPr>
          <a:xfrm>
            <a:off x="416179" y="6564503"/>
            <a:ext cx="1843405" cy="153670"/>
          </a:xfrm>
          <a:prstGeom prst="rect">
            <a:avLst/>
          </a:prstGeom>
        </p:spPr>
        <p:txBody>
          <a:bodyPr vert="horz" wrap="square" lIns="0" tIns="0" rIns="0" bIns="0" rtlCol="0">
            <a:spAutoFit/>
          </a:bodyPr>
          <a:lstStyle/>
          <a:p>
            <a:pPr marL="12700" marR="0" lvl="0" indent="0" defTabSz="914400" eaLnBrk="1" fontAlgn="auto" latinLnBrk="0" hangingPunct="1">
              <a:lnSpc>
                <a:spcPts val="1100"/>
              </a:lnSpc>
              <a:spcBef>
                <a:spcPts val="0"/>
              </a:spcBef>
              <a:spcAft>
                <a:spcPts val="0"/>
              </a:spcAft>
              <a:buClrTx/>
              <a:buSzTx/>
              <a:buFontTx/>
              <a:buNone/>
              <a:tabLst/>
              <a:defRPr/>
            </a:pPr>
            <a:r>
              <a:rPr kumimoji="0" sz="1000" b="0" i="0" u="none" strike="noStrike" kern="0" cap="none" spc="-20" normalizeH="0" baseline="0" noProof="0" dirty="0">
                <a:ln>
                  <a:noFill/>
                </a:ln>
                <a:solidFill>
                  <a:srgbClr val="BE3631"/>
                </a:solidFill>
                <a:effectLst/>
                <a:uLnTx/>
                <a:uFillTx/>
                <a:latin typeface="Geneva"/>
                <a:cs typeface="Geneva"/>
                <a:hlinkClick r:id="rId3"/>
              </a:rPr>
              <a:t>www.ubacongobrazzaville.com</a:t>
            </a:r>
            <a:endParaRPr kumimoji="0" sz="1000" b="0" i="0" u="none" strike="noStrike" kern="0" cap="none" spc="0" normalizeH="0" baseline="0" noProof="0">
              <a:ln>
                <a:noFill/>
              </a:ln>
              <a:solidFill>
                <a:sysClr val="windowText" lastClr="000000"/>
              </a:solidFill>
              <a:effectLst/>
              <a:uLnTx/>
              <a:uFillTx/>
              <a:latin typeface="Geneva"/>
              <a:cs typeface="Geneva"/>
            </a:endParaRPr>
          </a:p>
        </p:txBody>
      </p:sp>
      <p:sp>
        <p:nvSpPr>
          <p:cNvPr id="6" name="object 6"/>
          <p:cNvSpPr txBox="1">
            <a:spLocks noGrp="1"/>
          </p:cNvSpPr>
          <p:nvPr>
            <p:ph type="ftr" sz="quarter" idx="5"/>
          </p:nvPr>
        </p:nvSpPr>
        <p:spPr>
          <a:prstGeom prst="rect">
            <a:avLst/>
          </a:prstGeom>
        </p:spPr>
        <p:txBody>
          <a:bodyPr vert="horz" wrap="square" lIns="0" tIns="0" rIns="0" bIns="0" rtlCol="0">
            <a:spAutoFit/>
          </a:bodyPr>
          <a:lstStyle/>
          <a:p>
            <a:pPr marL="12700" marR="0" lvl="0" indent="0" defTabSz="914400" eaLnBrk="1" fontAlgn="auto" latinLnBrk="0" hangingPunct="1">
              <a:lnSpc>
                <a:spcPts val="1100"/>
              </a:lnSpc>
              <a:spcBef>
                <a:spcPts val="0"/>
              </a:spcBef>
              <a:spcAft>
                <a:spcPts val="0"/>
              </a:spcAft>
              <a:buClrTx/>
              <a:buSzTx/>
              <a:buFontTx/>
              <a:buNone/>
              <a:tabLst/>
              <a:defRPr/>
            </a:pPr>
            <a:r>
              <a:rPr kumimoji="0" sz="1000" b="0" i="0" u="none" strike="noStrike" kern="0" cap="none" spc="-35" normalizeH="0" baseline="0" noProof="0" dirty="0">
                <a:ln>
                  <a:noFill/>
                </a:ln>
                <a:solidFill>
                  <a:srgbClr val="BE3631"/>
                </a:solidFill>
                <a:effectLst/>
                <a:uLnTx/>
                <a:uFillTx/>
                <a:latin typeface="Geneva"/>
              </a:rPr>
              <a:t>Africa's</a:t>
            </a:r>
            <a:r>
              <a:rPr kumimoji="0" sz="1000" b="0" i="0" u="none" strike="noStrike" kern="0" cap="none" spc="-45" normalizeH="0" baseline="0" noProof="0" dirty="0">
                <a:ln>
                  <a:noFill/>
                </a:ln>
                <a:solidFill>
                  <a:srgbClr val="BE3631"/>
                </a:solidFill>
                <a:effectLst/>
                <a:uLnTx/>
                <a:uFillTx/>
                <a:latin typeface="Geneva"/>
              </a:rPr>
              <a:t> </a:t>
            </a:r>
            <a:r>
              <a:rPr kumimoji="0" sz="1000" b="0" i="0" u="none" strike="noStrike" kern="0" cap="none" spc="0" normalizeH="0" baseline="0" noProof="0" dirty="0">
                <a:ln>
                  <a:noFill/>
                </a:ln>
                <a:solidFill>
                  <a:srgbClr val="BE3631"/>
                </a:solidFill>
                <a:effectLst/>
                <a:uLnTx/>
                <a:uFillTx/>
                <a:latin typeface="Geneva"/>
              </a:rPr>
              <a:t>Global</a:t>
            </a:r>
            <a:r>
              <a:rPr kumimoji="0" sz="1000" b="0" i="0" u="none" strike="noStrike" kern="0" cap="none" spc="-40" normalizeH="0" baseline="0" noProof="0" dirty="0">
                <a:ln>
                  <a:noFill/>
                </a:ln>
                <a:solidFill>
                  <a:srgbClr val="BE3631"/>
                </a:solidFill>
                <a:effectLst/>
                <a:uLnTx/>
                <a:uFillTx/>
                <a:latin typeface="Geneva"/>
              </a:rPr>
              <a:t> </a:t>
            </a:r>
            <a:r>
              <a:rPr kumimoji="0" sz="1000" b="0" i="0" u="none" strike="noStrike" kern="0" cap="none" spc="-20" normalizeH="0" baseline="0" noProof="0" dirty="0">
                <a:ln>
                  <a:noFill/>
                </a:ln>
                <a:solidFill>
                  <a:srgbClr val="BE3631"/>
                </a:solidFill>
                <a:effectLst/>
                <a:uLnTx/>
                <a:uFillTx/>
                <a:latin typeface="Geneva"/>
              </a:rPr>
              <a:t>Bank</a:t>
            </a:r>
          </a:p>
        </p:txBody>
      </p:sp>
    </p:spTree>
    <p:extLst>
      <p:ext uri="{BB962C8B-B14F-4D97-AF65-F5344CB8AC3E}">
        <p14:creationId xmlns:p14="http://schemas.microsoft.com/office/powerpoint/2010/main" val="13938358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455345" y="325628"/>
            <a:ext cx="2233295" cy="393056"/>
          </a:xfrm>
          <a:prstGeom prst="rect">
            <a:avLst/>
          </a:prstGeom>
        </p:spPr>
        <p:txBody>
          <a:bodyPr vert="horz" wrap="square" lIns="0" tIns="23495"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200" b="1" i="0" u="none" strike="noStrike" kern="0" cap="none" spc="0" normalizeH="0" baseline="0" noProof="0" dirty="0">
                <a:ln>
                  <a:noFill/>
                </a:ln>
                <a:solidFill>
                  <a:srgbClr val="FF0000"/>
                </a:solidFill>
                <a:effectLst/>
                <a:uLnTx/>
                <a:uFillTx/>
                <a:latin typeface="Century Gothic"/>
                <a:cs typeface="Century Gothic"/>
              </a:rPr>
              <a:t>Description</a:t>
            </a:r>
            <a:r>
              <a:rPr kumimoji="0" sz="1200" b="1" i="0" u="none" strike="noStrike" kern="0" cap="none" spc="-25" normalizeH="0" baseline="0" noProof="0" dirty="0">
                <a:ln>
                  <a:noFill/>
                </a:ln>
                <a:solidFill>
                  <a:srgbClr val="FF0000"/>
                </a:solidFill>
                <a:effectLst/>
                <a:uLnTx/>
                <a:uFillTx/>
                <a:latin typeface="Century Gothic"/>
                <a:cs typeface="Century Gothic"/>
              </a:rPr>
              <a:t> </a:t>
            </a:r>
            <a:r>
              <a:rPr kumimoji="0" sz="1200" b="1" i="0" u="none" strike="noStrike" kern="0" cap="none" spc="0" normalizeH="0" baseline="0" noProof="0" dirty="0">
                <a:ln>
                  <a:noFill/>
                </a:ln>
                <a:solidFill>
                  <a:srgbClr val="FF0000"/>
                </a:solidFill>
                <a:effectLst/>
                <a:uLnTx/>
                <a:uFillTx/>
                <a:latin typeface="Century Gothic"/>
                <a:cs typeface="Century Gothic"/>
              </a:rPr>
              <a:t>de</a:t>
            </a:r>
            <a:r>
              <a:rPr kumimoji="0" sz="1200" b="1" i="0" u="none" strike="noStrike" kern="0" cap="none" spc="-35" normalizeH="0" baseline="0" noProof="0" dirty="0">
                <a:ln>
                  <a:noFill/>
                </a:ln>
                <a:solidFill>
                  <a:srgbClr val="FF0000"/>
                </a:solidFill>
                <a:effectLst/>
                <a:uLnTx/>
                <a:uFillTx/>
                <a:latin typeface="Century Gothic"/>
                <a:cs typeface="Century Gothic"/>
              </a:rPr>
              <a:t> </a:t>
            </a:r>
            <a:r>
              <a:rPr kumimoji="0" sz="1200" b="1" i="0" u="none" strike="noStrike" kern="0" cap="none" spc="0" normalizeH="0" baseline="0" noProof="0" dirty="0">
                <a:ln>
                  <a:noFill/>
                </a:ln>
                <a:solidFill>
                  <a:srgbClr val="FF0000"/>
                </a:solidFill>
                <a:effectLst/>
                <a:uLnTx/>
                <a:uFillTx/>
                <a:latin typeface="Century Gothic"/>
                <a:cs typeface="Century Gothic"/>
              </a:rPr>
              <a:t>l’offre</a:t>
            </a:r>
            <a:r>
              <a:rPr kumimoji="0" sz="1200" b="1" i="0" u="none" strike="noStrike" kern="0" cap="none" spc="-30" normalizeH="0" baseline="0" noProof="0" dirty="0">
                <a:ln>
                  <a:noFill/>
                </a:ln>
                <a:solidFill>
                  <a:srgbClr val="FF0000"/>
                </a:solidFill>
                <a:effectLst/>
                <a:uLnTx/>
                <a:uFillTx/>
                <a:latin typeface="Century Gothic"/>
                <a:cs typeface="Century Gothic"/>
              </a:rPr>
              <a:t> </a:t>
            </a:r>
            <a:r>
              <a:rPr kumimoji="0" sz="1200" b="1" i="0" u="none" strike="noStrike" kern="0" cap="none" spc="-10" normalizeH="0" baseline="0" noProof="0" dirty="0" err="1">
                <a:ln>
                  <a:noFill/>
                </a:ln>
                <a:solidFill>
                  <a:srgbClr val="FF0000"/>
                </a:solidFill>
                <a:effectLst/>
                <a:uLnTx/>
                <a:uFillTx/>
                <a:latin typeface="Century Gothic"/>
                <a:cs typeface="Century Gothic"/>
              </a:rPr>
              <a:t>d’emploi</a:t>
            </a:r>
            <a:r>
              <a:rPr kumimoji="0" sz="1200" b="1" i="0" u="none" strike="noStrike" kern="0" cap="none" spc="-10" normalizeH="0" baseline="0" noProof="0" dirty="0">
                <a:ln>
                  <a:noFill/>
                </a:ln>
                <a:solidFill>
                  <a:srgbClr val="FF0000"/>
                </a:solidFill>
                <a:effectLst/>
                <a:uLnTx/>
                <a:uFillTx/>
                <a:latin typeface="Century Gothic"/>
                <a:cs typeface="Century Gothic"/>
              </a:rPr>
              <a:t> </a:t>
            </a:r>
            <a:r>
              <a:rPr kumimoji="0" lang="fr-FR" sz="1200" b="1" i="0" u="none" strike="noStrike" kern="0" cap="none" spc="0" normalizeH="0" baseline="0" noProof="0" dirty="0">
                <a:ln>
                  <a:noFill/>
                </a:ln>
                <a:solidFill>
                  <a:sysClr val="windowText" lastClr="000000"/>
                </a:solidFill>
                <a:effectLst/>
                <a:uLnTx/>
                <a:uFillTx/>
              </a:rPr>
              <a:t>UBA-040-2025</a:t>
            </a:r>
            <a:endParaRPr kumimoji="0" lang="fr-FR" sz="1200" b="1" i="0" u="none" strike="noStrike" kern="0" cap="none" spc="0" normalizeH="0" baseline="0" noProof="0" dirty="0" smtClean="0">
              <a:ln>
                <a:noFill/>
              </a:ln>
              <a:solidFill>
                <a:sysClr val="windowText" lastClr="000000"/>
              </a:solidFill>
              <a:effectLst/>
              <a:uLnTx/>
              <a:uFillTx/>
            </a:endParaRPr>
          </a:p>
        </p:txBody>
      </p:sp>
      <p:pic>
        <p:nvPicPr>
          <p:cNvPr id="3" name="object 3"/>
          <p:cNvPicPr/>
          <p:nvPr/>
        </p:nvPicPr>
        <p:blipFill>
          <a:blip r:embed="rId2" cstate="print"/>
          <a:stretch>
            <a:fillRect/>
          </a:stretch>
        </p:blipFill>
        <p:spPr>
          <a:xfrm>
            <a:off x="5333076" y="234228"/>
            <a:ext cx="1228060" cy="576729"/>
          </a:xfrm>
          <a:prstGeom prst="rect">
            <a:avLst/>
          </a:prstGeom>
        </p:spPr>
      </p:pic>
      <p:sp>
        <p:nvSpPr>
          <p:cNvPr id="4" name="object 4"/>
          <p:cNvSpPr txBox="1"/>
          <p:nvPr/>
        </p:nvSpPr>
        <p:spPr>
          <a:xfrm>
            <a:off x="430593" y="920750"/>
            <a:ext cx="5943600" cy="7667227"/>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300" b="1" i="0" u="sng" strike="noStrike" kern="0" cap="none" spc="0" normalizeH="0" baseline="0" noProof="0" dirty="0">
                <a:ln>
                  <a:noFill/>
                </a:ln>
                <a:solidFill>
                  <a:sysClr val="windowText" lastClr="000000"/>
                </a:solidFill>
                <a:effectLst/>
                <a:uLnTx/>
                <a:uFill>
                  <a:solidFill>
                    <a:srgbClr val="000000"/>
                  </a:solidFill>
                </a:uFill>
                <a:latin typeface="Century Gothic"/>
                <a:cs typeface="Century Gothic"/>
              </a:rPr>
              <a:t>Tâches</a:t>
            </a:r>
            <a:r>
              <a:rPr kumimoji="0" sz="1300" b="1" i="0" u="sng" strike="noStrike" kern="0" cap="none" spc="-45" normalizeH="0" baseline="0" noProof="0" dirty="0">
                <a:ln>
                  <a:noFill/>
                </a:ln>
                <a:solidFill>
                  <a:sysClr val="windowText" lastClr="000000"/>
                </a:solidFill>
                <a:effectLst/>
                <a:uLnTx/>
                <a:uFill>
                  <a:solidFill>
                    <a:srgbClr val="000000"/>
                  </a:solidFill>
                </a:uFill>
                <a:latin typeface="Century Gothic"/>
                <a:cs typeface="Century Gothic"/>
              </a:rPr>
              <a:t> </a:t>
            </a:r>
            <a:r>
              <a:rPr kumimoji="0" sz="1300" b="1" i="0" u="sng" strike="noStrike" kern="0" cap="none" spc="0" normalizeH="0" baseline="0" noProof="0" dirty="0">
                <a:ln>
                  <a:noFill/>
                </a:ln>
                <a:solidFill>
                  <a:sysClr val="windowText" lastClr="000000"/>
                </a:solidFill>
                <a:effectLst/>
                <a:uLnTx/>
                <a:uFill>
                  <a:solidFill>
                    <a:srgbClr val="000000"/>
                  </a:solidFill>
                </a:uFill>
                <a:latin typeface="Century Gothic"/>
                <a:cs typeface="Century Gothic"/>
              </a:rPr>
              <a:t>et</a:t>
            </a:r>
            <a:r>
              <a:rPr kumimoji="0" sz="1300" b="1" i="0" u="sng" strike="noStrike" kern="0" cap="none" spc="-45" normalizeH="0" baseline="0" noProof="0" dirty="0">
                <a:ln>
                  <a:noFill/>
                </a:ln>
                <a:solidFill>
                  <a:sysClr val="windowText" lastClr="000000"/>
                </a:solidFill>
                <a:effectLst/>
                <a:uLnTx/>
                <a:uFill>
                  <a:solidFill>
                    <a:srgbClr val="000000"/>
                  </a:solidFill>
                </a:uFill>
                <a:latin typeface="Century Gothic"/>
                <a:cs typeface="Century Gothic"/>
              </a:rPr>
              <a:t> </a:t>
            </a:r>
            <a:r>
              <a:rPr kumimoji="0" sz="1300" b="1" i="0" u="sng" strike="noStrike" kern="0" cap="none" spc="0" normalizeH="0" baseline="0" noProof="0" dirty="0" err="1">
                <a:ln>
                  <a:noFill/>
                </a:ln>
                <a:solidFill>
                  <a:sysClr val="windowText" lastClr="000000"/>
                </a:solidFill>
                <a:effectLst/>
                <a:uLnTx/>
                <a:uFill>
                  <a:solidFill>
                    <a:srgbClr val="000000"/>
                  </a:solidFill>
                </a:uFill>
                <a:latin typeface="Century Gothic"/>
                <a:cs typeface="Century Gothic"/>
              </a:rPr>
              <a:t>Responsabilités</a:t>
            </a:r>
            <a:r>
              <a:rPr kumimoji="0" sz="1300" b="1" i="0" u="sng" strike="noStrike" kern="0" cap="none" spc="-35" normalizeH="0" baseline="0" noProof="0" dirty="0">
                <a:ln>
                  <a:noFill/>
                </a:ln>
                <a:solidFill>
                  <a:sysClr val="windowText" lastClr="000000"/>
                </a:solidFill>
                <a:effectLst/>
                <a:uLnTx/>
                <a:uFill>
                  <a:solidFill>
                    <a:srgbClr val="000000"/>
                  </a:solidFill>
                </a:uFill>
                <a:latin typeface="Century Gothic"/>
                <a:cs typeface="Century Gothic"/>
              </a:rPr>
              <a:t> </a:t>
            </a:r>
            <a:r>
              <a:rPr kumimoji="0" sz="1300" b="1" i="0" u="sng" strike="noStrike" kern="0" cap="none" spc="-50" normalizeH="0" baseline="0" noProof="0" dirty="0" smtClean="0">
                <a:ln>
                  <a:noFill/>
                </a:ln>
                <a:solidFill>
                  <a:sysClr val="windowText" lastClr="000000"/>
                </a:solidFill>
                <a:effectLst/>
                <a:uLnTx/>
                <a:uFill>
                  <a:solidFill>
                    <a:srgbClr val="000000"/>
                  </a:solidFill>
                </a:uFill>
                <a:latin typeface="Century Gothic"/>
                <a:cs typeface="Century Gothic"/>
              </a:rPr>
              <a:t>:</a:t>
            </a:r>
            <a:endParaRPr kumimoji="0" lang="fr-FR" sz="1300" b="1" i="0" u="sng" strike="noStrike" kern="0" cap="none" spc="-50" normalizeH="0" baseline="0" noProof="0" dirty="0" smtClean="0">
              <a:ln>
                <a:noFill/>
              </a:ln>
              <a:solidFill>
                <a:sysClr val="windowText" lastClr="000000"/>
              </a:solidFill>
              <a:effectLst/>
              <a:uLnTx/>
              <a:uFill>
                <a:solidFill>
                  <a:srgbClr val="000000"/>
                </a:solidFill>
              </a:uFill>
              <a:latin typeface="Century Gothic"/>
              <a:cs typeface="Century Gothic"/>
            </a:endParaRPr>
          </a:p>
          <a:p>
            <a:pPr marR="0" lvl="0" algn="just" defTabSz="914400" eaLnBrk="1" fontAlgn="auto" latinLnBrk="0" hangingPunct="1">
              <a:lnSpc>
                <a:spcPct val="115000"/>
              </a:lnSpc>
              <a:spcBef>
                <a:spcPts val="300"/>
              </a:spcBef>
              <a:spcAft>
                <a:spcPts val="300"/>
              </a:spcAft>
              <a:buClrTx/>
              <a:buSzTx/>
              <a:tabLst>
                <a:tab pos="228600" algn="l"/>
              </a:tabLst>
              <a:defRPr/>
            </a:pPr>
            <a:r>
              <a:rPr kumimoji="0" lang="fr-FR" sz="1200" b="0" i="0" u="none" strike="noStrike" kern="0" cap="none" spc="0" normalizeH="0" baseline="0" noProof="0" dirty="0" smtClean="0">
                <a:ln>
                  <a:noFill/>
                </a:ln>
                <a:solidFill>
                  <a:sysClr val="windowText" lastClr="000000"/>
                </a:solidFill>
                <a:effectLst/>
                <a:uLnTx/>
                <a:uFillTx/>
                <a:latin typeface="Century Gothic" panose="020B0502020202020204" pitchFamily="34" charset="0"/>
                <a:ea typeface="Calibri" panose="020F0502020204030204" pitchFamily="34" charset="0"/>
              </a:rPr>
              <a:t> </a:t>
            </a:r>
            <a:endParaRPr kumimoji="0" lang="fr-FR" sz="1200" b="0" i="0" u="none" strike="noStrike" kern="0" cap="none" spc="0" normalizeH="0" baseline="0" noProof="0" dirty="0" smtClean="0">
              <a:ln>
                <a:noFill/>
              </a:ln>
              <a:solidFill>
                <a:sysClr val="windowText" lastClr="000000"/>
              </a:solidFill>
              <a:effectLst/>
              <a:uLnTx/>
              <a:uFillTx/>
              <a:latin typeface="Calibri" panose="020F0502020204030204" pitchFamily="34" charset="0"/>
              <a:ea typeface="Calibri" panose="020F0502020204030204" pitchFamily="34" charset="0"/>
            </a:endParaRPr>
          </a:p>
          <a:p>
            <a:pPr marL="342900" marR="0" lvl="0" indent="-342900" algn="just" defTabSz="914400" eaLnBrk="1" fontAlgn="auto" latinLnBrk="0" hangingPunct="1">
              <a:lnSpc>
                <a:spcPct val="115000"/>
              </a:lnSpc>
              <a:spcBef>
                <a:spcPts val="300"/>
              </a:spcBef>
              <a:spcAft>
                <a:spcPts val="300"/>
              </a:spcAft>
              <a:buClrTx/>
              <a:buSzTx/>
              <a:buFont typeface="Wingdings" panose="05000000000000000000" pitchFamily="2" charset="2"/>
              <a:buChar char=""/>
              <a:tabLst>
                <a:tab pos="228600" algn="l"/>
              </a:tabLst>
              <a:defRPr/>
            </a:pPr>
            <a:r>
              <a:rPr kumimoji="0" lang="fr-FR" sz="1200" b="0" i="0" u="none" strike="noStrike" kern="0" cap="none" spc="0" normalizeH="0" baseline="0" noProof="0" dirty="0" smtClean="0">
                <a:ln>
                  <a:noFill/>
                </a:ln>
                <a:solidFill>
                  <a:sysClr val="windowText" lastClr="000000"/>
                </a:solidFill>
                <a:effectLst/>
                <a:uLnTx/>
                <a:uFillTx/>
                <a:latin typeface="Century Gothic" panose="020B0502020202020204" pitchFamily="34" charset="0"/>
                <a:ea typeface="Calibri" panose="020F0502020204030204" pitchFamily="34" charset="0"/>
                <a:cs typeface="Tunga"/>
              </a:rPr>
              <a:t>Evaluer les risques en se basant sur le bilan comptable de l’entreprise, sur son patrimoine, la nature de son fonds de commerce.</a:t>
            </a:r>
          </a:p>
          <a:p>
            <a:pPr marR="0" lvl="0" algn="just" defTabSz="914400" eaLnBrk="1" fontAlgn="auto" latinLnBrk="0" hangingPunct="1">
              <a:lnSpc>
                <a:spcPct val="115000"/>
              </a:lnSpc>
              <a:spcBef>
                <a:spcPts val="300"/>
              </a:spcBef>
              <a:spcAft>
                <a:spcPts val="300"/>
              </a:spcAft>
              <a:buClrTx/>
              <a:buSzTx/>
              <a:tabLst>
                <a:tab pos="228600" algn="l"/>
              </a:tabLst>
              <a:defRPr/>
            </a:pPr>
            <a:endParaRPr kumimoji="0" lang="fr-FR" sz="1200" b="0" i="0" u="none" strike="noStrike" kern="0" cap="none" spc="0" normalizeH="0" baseline="0" noProof="0" dirty="0" smtClean="0">
              <a:ln>
                <a:noFill/>
              </a:ln>
              <a:solidFill>
                <a:sysClr val="windowText" lastClr="000000"/>
              </a:solidFill>
              <a:effectLst/>
              <a:uLnTx/>
              <a:uFillTx/>
              <a:latin typeface="Calibri" panose="020F0502020204030204" pitchFamily="34" charset="0"/>
              <a:ea typeface="Calibri" panose="020F0502020204030204" pitchFamily="34" charset="0"/>
            </a:endParaRPr>
          </a:p>
          <a:p>
            <a:pPr marL="342900" marR="0" lvl="0" indent="-342900" algn="just" defTabSz="914400" eaLnBrk="1" fontAlgn="auto" latinLnBrk="0" hangingPunct="1">
              <a:lnSpc>
                <a:spcPct val="115000"/>
              </a:lnSpc>
              <a:spcBef>
                <a:spcPts val="300"/>
              </a:spcBef>
              <a:spcAft>
                <a:spcPts val="300"/>
              </a:spcAft>
              <a:buClrTx/>
              <a:buSzTx/>
              <a:buFont typeface="Wingdings" panose="05000000000000000000" pitchFamily="2" charset="2"/>
              <a:buChar char=""/>
              <a:tabLst>
                <a:tab pos="228600" algn="l"/>
              </a:tabLst>
              <a:defRPr/>
            </a:pPr>
            <a:r>
              <a:rPr kumimoji="0" lang="fr-FR" sz="1200" b="0" i="0" u="none" strike="noStrike" kern="0" cap="none" spc="0" normalizeH="0" baseline="0" noProof="0" dirty="0" smtClean="0">
                <a:ln>
                  <a:noFill/>
                </a:ln>
                <a:solidFill>
                  <a:sysClr val="windowText" lastClr="000000"/>
                </a:solidFill>
                <a:effectLst/>
                <a:uLnTx/>
                <a:uFillTx/>
                <a:latin typeface="Century Gothic" panose="020B0502020202020204" pitchFamily="34" charset="0"/>
                <a:ea typeface="Calibri" panose="020F0502020204030204" pitchFamily="34" charset="0"/>
                <a:cs typeface="Tunga"/>
              </a:rPr>
              <a:t>Traiter les litiges et les opérations en anomalie (comptes débiteurs, nombre de jours en débit ?).</a:t>
            </a:r>
          </a:p>
          <a:p>
            <a:pPr marR="0" lvl="0" algn="just" defTabSz="914400" eaLnBrk="1" fontAlgn="auto" latinLnBrk="0" hangingPunct="1">
              <a:lnSpc>
                <a:spcPct val="115000"/>
              </a:lnSpc>
              <a:spcBef>
                <a:spcPts val="300"/>
              </a:spcBef>
              <a:spcAft>
                <a:spcPts val="300"/>
              </a:spcAft>
              <a:buClrTx/>
              <a:buSzTx/>
              <a:tabLst>
                <a:tab pos="228600" algn="l"/>
              </a:tabLst>
              <a:defRPr/>
            </a:pPr>
            <a:endParaRPr kumimoji="0" lang="fr-FR" sz="1200" b="0" i="0" u="none" strike="noStrike" kern="0" cap="none" spc="0" normalizeH="0" baseline="0" noProof="0" dirty="0" smtClean="0">
              <a:ln>
                <a:noFill/>
              </a:ln>
              <a:solidFill>
                <a:sysClr val="windowText" lastClr="000000"/>
              </a:solidFill>
              <a:effectLst/>
              <a:uLnTx/>
              <a:uFillTx/>
              <a:latin typeface="Century Gothic" panose="020B0502020202020204" pitchFamily="34" charset="0"/>
              <a:ea typeface="Calibri" panose="020F0502020204030204" pitchFamily="34" charset="0"/>
              <a:cs typeface="Tunga"/>
            </a:endParaRPr>
          </a:p>
          <a:p>
            <a:pPr marL="342900" lvl="0" indent="-342900" algn="just">
              <a:lnSpc>
                <a:spcPct val="115000"/>
              </a:lnSpc>
              <a:spcBef>
                <a:spcPts val="300"/>
              </a:spcBef>
              <a:spcAft>
                <a:spcPts val="300"/>
              </a:spcAft>
              <a:buFont typeface="Wingdings" panose="05000000000000000000" pitchFamily="2" charset="2"/>
              <a:buChar char=""/>
              <a:tabLst>
                <a:tab pos="228600" algn="l"/>
              </a:tabLst>
            </a:pPr>
            <a:r>
              <a:rPr lang="fr-FR" sz="1200" dirty="0" smtClean="0">
                <a:effectLst/>
                <a:latin typeface="Century Gothic" panose="020B0502020202020204" pitchFamily="34" charset="0"/>
                <a:ea typeface="Calibri" panose="020F0502020204030204" pitchFamily="34" charset="0"/>
                <a:cs typeface="Tunga"/>
              </a:rPr>
              <a:t>Recueillir les documents nécessaires à l’ouverture de compte ou à toute autre opération.</a:t>
            </a:r>
          </a:p>
          <a:p>
            <a:pPr lvl="0" algn="just">
              <a:lnSpc>
                <a:spcPct val="115000"/>
              </a:lnSpc>
              <a:spcBef>
                <a:spcPts val="300"/>
              </a:spcBef>
              <a:spcAft>
                <a:spcPts val="300"/>
              </a:spcAft>
              <a:tabLst>
                <a:tab pos="228600" algn="l"/>
              </a:tabLst>
            </a:pPr>
            <a:endParaRPr lang="fr-FR" sz="1200" dirty="0" smtClean="0">
              <a:effectLst/>
              <a:latin typeface="Calibri" panose="020F0502020204030204" pitchFamily="34" charset="0"/>
              <a:ea typeface="Calibri" panose="020F0502020204030204" pitchFamily="34" charset="0"/>
            </a:endParaRPr>
          </a:p>
          <a:p>
            <a:pPr marL="342900" lvl="0" indent="-342900" algn="just">
              <a:lnSpc>
                <a:spcPct val="115000"/>
              </a:lnSpc>
              <a:spcBef>
                <a:spcPts val="300"/>
              </a:spcBef>
              <a:spcAft>
                <a:spcPts val="300"/>
              </a:spcAft>
              <a:buFont typeface="Wingdings" panose="05000000000000000000" pitchFamily="2" charset="2"/>
              <a:buChar char=""/>
              <a:tabLst>
                <a:tab pos="228600" algn="l"/>
              </a:tabLst>
            </a:pPr>
            <a:r>
              <a:rPr lang="fr-FR" sz="1200" dirty="0" smtClean="0">
                <a:effectLst/>
                <a:latin typeface="Century Gothic" panose="020B0502020202020204" pitchFamily="34" charset="0"/>
                <a:ea typeface="Calibri" panose="020F0502020204030204" pitchFamily="34" charset="0"/>
                <a:cs typeface="Tunga"/>
              </a:rPr>
              <a:t>Vérifier annuellement le bilan comptable de ses clients.</a:t>
            </a:r>
          </a:p>
          <a:p>
            <a:pPr lvl="0" algn="just">
              <a:lnSpc>
                <a:spcPct val="115000"/>
              </a:lnSpc>
              <a:spcBef>
                <a:spcPts val="300"/>
              </a:spcBef>
              <a:spcAft>
                <a:spcPts val="300"/>
              </a:spcAft>
              <a:tabLst>
                <a:tab pos="228600" algn="l"/>
              </a:tabLst>
            </a:pPr>
            <a:endParaRPr lang="fr-FR" sz="1200" dirty="0" smtClean="0">
              <a:effectLst/>
              <a:latin typeface="Calibri" panose="020F0502020204030204" pitchFamily="34" charset="0"/>
              <a:ea typeface="Calibri" panose="020F0502020204030204" pitchFamily="34" charset="0"/>
            </a:endParaRPr>
          </a:p>
          <a:p>
            <a:pPr marL="342900" lvl="0" indent="-342900" algn="just">
              <a:lnSpc>
                <a:spcPct val="115000"/>
              </a:lnSpc>
              <a:spcBef>
                <a:spcPts val="300"/>
              </a:spcBef>
              <a:spcAft>
                <a:spcPts val="300"/>
              </a:spcAft>
              <a:buFont typeface="Wingdings" panose="05000000000000000000" pitchFamily="2" charset="2"/>
              <a:buChar char=""/>
              <a:tabLst>
                <a:tab pos="228600" algn="l"/>
              </a:tabLst>
            </a:pPr>
            <a:r>
              <a:rPr lang="fr-FR" sz="1200" dirty="0" smtClean="0">
                <a:effectLst/>
                <a:latin typeface="Century Gothic" panose="020B0502020202020204" pitchFamily="34" charset="0"/>
                <a:ea typeface="Calibri" panose="020F0502020204030204" pitchFamily="34" charset="0"/>
                <a:cs typeface="Tunga"/>
              </a:rPr>
              <a:t>Transmettre aux autorités internes compétentes les dossiers afin de mesurer le niveau de risque, et être vigilant quant au blanchiment d’argent et aux risques encourus ;</a:t>
            </a:r>
          </a:p>
          <a:p>
            <a:pPr lvl="0" algn="just">
              <a:lnSpc>
                <a:spcPct val="115000"/>
              </a:lnSpc>
              <a:spcBef>
                <a:spcPts val="300"/>
              </a:spcBef>
              <a:spcAft>
                <a:spcPts val="300"/>
              </a:spcAft>
              <a:tabLst>
                <a:tab pos="228600" algn="l"/>
              </a:tabLst>
            </a:pPr>
            <a:endParaRPr lang="fr-FR" sz="1200" dirty="0" smtClean="0">
              <a:effectLst/>
              <a:latin typeface="Calibri" panose="020F0502020204030204" pitchFamily="34" charset="0"/>
              <a:ea typeface="Calibri" panose="020F0502020204030204" pitchFamily="34" charset="0"/>
            </a:endParaRPr>
          </a:p>
          <a:p>
            <a:pPr marL="342900" lvl="0" indent="-342900" algn="just">
              <a:lnSpc>
                <a:spcPct val="115000"/>
              </a:lnSpc>
              <a:spcBef>
                <a:spcPts val="300"/>
              </a:spcBef>
              <a:spcAft>
                <a:spcPts val="300"/>
              </a:spcAft>
              <a:buFont typeface="Wingdings" panose="05000000000000000000" pitchFamily="2" charset="2"/>
              <a:buChar char=""/>
              <a:tabLst>
                <a:tab pos="228600" algn="l"/>
                <a:tab pos="630555" algn="l"/>
              </a:tabLst>
            </a:pPr>
            <a:r>
              <a:rPr lang="fr-FR" sz="1200" dirty="0" smtClean="0">
                <a:effectLst/>
                <a:latin typeface="Century Gothic" panose="020B0502020202020204" pitchFamily="34" charset="0"/>
                <a:ea typeface="Calibri" panose="020F0502020204030204" pitchFamily="34" charset="0"/>
                <a:cs typeface="Tunga"/>
              </a:rPr>
              <a:t>Toute autre tâche assignée par la hiérarchie</a:t>
            </a:r>
            <a:endParaRPr lang="fr-FR" sz="1200" dirty="0" smtClean="0">
              <a:effectLst/>
              <a:latin typeface="Calibri" panose="020F0502020204030204" pitchFamily="34" charset="0"/>
              <a:ea typeface="Calibri" panose="020F0502020204030204" pitchFamily="34" charset="0"/>
            </a:endParaRPr>
          </a:p>
          <a:p>
            <a:pPr marL="342900" marR="0" lvl="0" indent="-342900" algn="just" defTabSz="914400" eaLnBrk="1" fontAlgn="auto" latinLnBrk="0" hangingPunct="1">
              <a:lnSpc>
                <a:spcPct val="115000"/>
              </a:lnSpc>
              <a:spcBef>
                <a:spcPts val="300"/>
              </a:spcBef>
              <a:spcAft>
                <a:spcPts val="300"/>
              </a:spcAft>
              <a:buClrTx/>
              <a:buSzTx/>
              <a:buFont typeface="Wingdings" panose="05000000000000000000" pitchFamily="2" charset="2"/>
              <a:buChar char=""/>
              <a:tabLst>
                <a:tab pos="228600" algn="l"/>
              </a:tabLst>
              <a:defRPr/>
            </a:pPr>
            <a:endParaRPr kumimoji="0" lang="fr-FR" sz="1200" b="0" i="0" u="none" strike="noStrike" kern="0" cap="none" spc="0" normalizeH="0" baseline="0" noProof="0" dirty="0" smtClean="0">
              <a:ln>
                <a:noFill/>
              </a:ln>
              <a:solidFill>
                <a:sysClr val="windowText" lastClr="000000"/>
              </a:solidFill>
              <a:effectLst/>
              <a:uLnTx/>
              <a:uFillTx/>
              <a:latin typeface="Calibri" panose="020F0502020204030204" pitchFamily="34" charset="0"/>
              <a:ea typeface="Calibri" panose="020F0502020204030204" pitchFamily="34" charset="0"/>
            </a:endParaRPr>
          </a:p>
          <a:p>
            <a:pPr marL="342900" marR="0" lvl="0" indent="-342900" algn="just" defTabSz="914400" eaLnBrk="1" fontAlgn="auto" latinLnBrk="0" hangingPunct="1">
              <a:lnSpc>
                <a:spcPct val="100000"/>
              </a:lnSpc>
              <a:spcBef>
                <a:spcPts val="0"/>
              </a:spcBef>
              <a:spcAft>
                <a:spcPts val="0"/>
              </a:spcAft>
              <a:buClrTx/>
              <a:buSzTx/>
              <a:buFont typeface="Symbol" panose="05050102010706020507" pitchFamily="18" charset="2"/>
              <a:buChar char=""/>
              <a:tabLst/>
              <a:defRPr/>
            </a:pPr>
            <a:endParaRPr kumimoji="0" lang="fr-FR" sz="1200" b="0" i="0" u="none" strike="noStrike" kern="0" cap="none" spc="0" normalizeH="0" baseline="0" noProof="0" dirty="0" smtClean="0">
              <a:ln>
                <a:noFill/>
              </a:ln>
              <a:solidFill>
                <a:sysClr val="windowText" lastClr="000000"/>
              </a:solidFill>
              <a:effectLst/>
              <a:uLnTx/>
              <a:uFillTx/>
              <a:latin typeface="Calibri" panose="020F0502020204030204" pitchFamily="34" charset="0"/>
              <a:ea typeface="Calibri" panose="020F0502020204030204" pitchFamily="34" charset="0"/>
            </a:endParaRPr>
          </a:p>
          <a:p>
            <a:pPr marL="342900" marR="0" lvl="0" indent="-342900" algn="just" defTabSz="914400" eaLnBrk="1" fontAlgn="auto" latinLnBrk="0" hangingPunct="1">
              <a:lnSpc>
                <a:spcPct val="100000"/>
              </a:lnSpc>
              <a:spcBef>
                <a:spcPts val="0"/>
              </a:spcBef>
              <a:spcAft>
                <a:spcPts val="0"/>
              </a:spcAft>
              <a:buClrTx/>
              <a:buSzTx/>
              <a:buFont typeface="Symbol" panose="05050102010706020507" pitchFamily="18" charset="2"/>
              <a:buChar char=""/>
              <a:tabLst/>
              <a:defRPr/>
            </a:pPr>
            <a:endParaRPr kumimoji="0" lang="fr-FR" sz="1200" b="0" i="0" u="none" strike="noStrike" kern="0" cap="none" spc="0" normalizeH="0" baseline="0" noProof="0" dirty="0" smtClean="0">
              <a:ln>
                <a:noFill/>
              </a:ln>
              <a:solidFill>
                <a:sysClr val="windowText" lastClr="000000"/>
              </a:solidFill>
              <a:effectLst/>
              <a:uLnTx/>
              <a:uFillTx/>
              <a:latin typeface="Calibri" panose="020F0502020204030204" pitchFamily="34" charset="0"/>
              <a:ea typeface="Calibri" panose="020F0502020204030204" pitchFamily="34" charset="0"/>
            </a:endParaRPr>
          </a:p>
          <a:p>
            <a:pPr marL="0" marR="0" lvl="0" indent="0" defTabSz="914400" eaLnBrk="1" fontAlgn="auto" latinLnBrk="0" hangingPunct="1">
              <a:lnSpc>
                <a:spcPct val="100000"/>
              </a:lnSpc>
              <a:spcBef>
                <a:spcPts val="1450"/>
              </a:spcBef>
              <a:spcAft>
                <a:spcPts val="0"/>
              </a:spcAft>
              <a:buClrTx/>
              <a:buSzTx/>
              <a:buFontTx/>
              <a:buNone/>
              <a:tabLst/>
              <a:defRPr/>
            </a:pPr>
            <a:endParaRPr kumimoji="0" lang="fr-FR" sz="1200" b="0" i="0" u="none" strike="noStrike" kern="0" cap="none" spc="0" normalizeH="0" baseline="0" noProof="0" dirty="0" smtClean="0">
              <a:ln>
                <a:noFill/>
              </a:ln>
              <a:solidFill>
                <a:sysClr val="windowText" lastClr="000000"/>
              </a:solidFill>
              <a:effectLst/>
              <a:uLnTx/>
              <a:uFillTx/>
              <a:latin typeface="Century Gothic"/>
              <a:cs typeface="Century Gothic"/>
            </a:endParaRPr>
          </a:p>
          <a:p>
            <a:pPr marL="0" marR="0" lvl="0" indent="0" defTabSz="914400" eaLnBrk="1" fontAlgn="auto" latinLnBrk="0" hangingPunct="1">
              <a:lnSpc>
                <a:spcPct val="100000"/>
              </a:lnSpc>
              <a:spcBef>
                <a:spcPts val="1450"/>
              </a:spcBef>
              <a:spcAft>
                <a:spcPts val="0"/>
              </a:spcAft>
              <a:buClrTx/>
              <a:buSzTx/>
              <a:buFontTx/>
              <a:buNone/>
              <a:tabLst/>
              <a:defRPr/>
            </a:pPr>
            <a:endParaRPr kumimoji="0" lang="fr-FR" sz="1200" b="0" i="0" u="none" strike="noStrike" kern="0" cap="none" spc="0" normalizeH="0" baseline="0" noProof="0" dirty="0" smtClean="0">
              <a:ln>
                <a:noFill/>
              </a:ln>
              <a:solidFill>
                <a:sysClr val="windowText" lastClr="000000"/>
              </a:solidFill>
              <a:effectLst/>
              <a:uLnTx/>
              <a:uFillTx/>
              <a:latin typeface="Century Gothic"/>
              <a:cs typeface="Century Gothic"/>
            </a:endParaRPr>
          </a:p>
          <a:p>
            <a:pPr marL="0" marR="0" lvl="0" indent="0" defTabSz="914400" eaLnBrk="1" fontAlgn="auto" latinLnBrk="0" hangingPunct="1">
              <a:lnSpc>
                <a:spcPct val="100000"/>
              </a:lnSpc>
              <a:spcBef>
                <a:spcPts val="1450"/>
              </a:spcBef>
              <a:spcAft>
                <a:spcPts val="0"/>
              </a:spcAft>
              <a:buClrTx/>
              <a:buSzTx/>
              <a:buFontTx/>
              <a:buNone/>
              <a:tabLst/>
              <a:defRPr/>
            </a:pPr>
            <a:endParaRPr kumimoji="0" lang="fr-FR" sz="1200" b="0" i="0" u="none" strike="noStrike" kern="0" cap="none" spc="0" normalizeH="0" baseline="0" noProof="0" dirty="0" smtClean="0">
              <a:ln>
                <a:noFill/>
              </a:ln>
              <a:solidFill>
                <a:sysClr val="windowText" lastClr="000000"/>
              </a:solidFill>
              <a:effectLst/>
              <a:uLnTx/>
              <a:uFillTx/>
              <a:latin typeface="Century Gothic"/>
              <a:cs typeface="Century Gothic"/>
            </a:endParaRPr>
          </a:p>
          <a:p>
            <a:pPr marL="0" marR="0" lvl="0" indent="0" defTabSz="914400" eaLnBrk="1" fontAlgn="auto" latinLnBrk="0" hangingPunct="1">
              <a:lnSpc>
                <a:spcPct val="100000"/>
              </a:lnSpc>
              <a:spcBef>
                <a:spcPts val="1450"/>
              </a:spcBef>
              <a:spcAft>
                <a:spcPts val="0"/>
              </a:spcAft>
              <a:buClrTx/>
              <a:buSzTx/>
              <a:buFontTx/>
              <a:buNone/>
              <a:tabLst/>
              <a:defRPr/>
            </a:pPr>
            <a:endParaRPr kumimoji="0" lang="fr-FR" sz="1200" b="0" i="0" u="none" strike="noStrike" kern="0" cap="none" spc="0" normalizeH="0" baseline="0" noProof="0" dirty="0" smtClean="0">
              <a:ln>
                <a:noFill/>
              </a:ln>
              <a:solidFill>
                <a:sysClr val="windowText" lastClr="000000"/>
              </a:solidFill>
              <a:effectLst/>
              <a:uLnTx/>
              <a:uFillTx/>
              <a:latin typeface="Century Gothic"/>
              <a:cs typeface="Century Gothic"/>
            </a:endParaRPr>
          </a:p>
          <a:p>
            <a:pPr marL="0" marR="0" lvl="0" indent="0" defTabSz="914400" eaLnBrk="1" fontAlgn="auto" latinLnBrk="0" hangingPunct="1">
              <a:lnSpc>
                <a:spcPct val="100000"/>
              </a:lnSpc>
              <a:spcBef>
                <a:spcPts val="1450"/>
              </a:spcBef>
              <a:spcAft>
                <a:spcPts val="0"/>
              </a:spcAft>
              <a:buClrTx/>
              <a:buSzTx/>
              <a:buFontTx/>
              <a:buNone/>
              <a:tabLst/>
              <a:defRPr/>
            </a:pPr>
            <a:r>
              <a:rPr kumimoji="0" lang="fr-FR" sz="1200" b="0" i="0" u="none" strike="noStrike" kern="0" cap="none" spc="0" normalizeH="0" baseline="0" noProof="0" dirty="0" smtClean="0">
                <a:ln>
                  <a:noFill/>
                </a:ln>
                <a:solidFill>
                  <a:sysClr val="windowText" lastClr="000000"/>
                </a:solidFill>
                <a:effectLst/>
                <a:uLnTx/>
                <a:uFillTx/>
                <a:latin typeface="Century Gothic"/>
                <a:cs typeface="Century Gothic"/>
              </a:rPr>
              <a:t>	</a:t>
            </a:r>
          </a:p>
          <a:p>
            <a:pPr marL="0" marR="0" lvl="0" indent="0" defTabSz="914400" eaLnBrk="1" fontAlgn="auto" latinLnBrk="0" hangingPunct="1">
              <a:lnSpc>
                <a:spcPct val="100000"/>
              </a:lnSpc>
              <a:spcBef>
                <a:spcPts val="1450"/>
              </a:spcBef>
              <a:spcAft>
                <a:spcPts val="0"/>
              </a:spcAft>
              <a:buClrTx/>
              <a:buSzTx/>
              <a:buFontTx/>
              <a:buNone/>
              <a:tabLst/>
              <a:defRPr/>
            </a:pPr>
            <a:endParaRPr kumimoji="0" sz="1200" b="0" i="0" u="none" strike="noStrike" kern="0" cap="none" spc="0" normalizeH="0" baseline="0" noProof="0" dirty="0">
              <a:ln>
                <a:noFill/>
              </a:ln>
              <a:solidFill>
                <a:sysClr val="windowText" lastClr="000000"/>
              </a:solidFill>
              <a:effectLst/>
              <a:uLnTx/>
              <a:uFillTx/>
              <a:latin typeface="Century Gothic"/>
              <a:cs typeface="Century Gothic"/>
            </a:endParaRPr>
          </a:p>
        </p:txBody>
      </p:sp>
      <p:sp>
        <p:nvSpPr>
          <p:cNvPr id="5" name="object 5"/>
          <p:cNvSpPr txBox="1"/>
          <p:nvPr/>
        </p:nvSpPr>
        <p:spPr>
          <a:xfrm>
            <a:off x="416179" y="6564503"/>
            <a:ext cx="1843405" cy="153670"/>
          </a:xfrm>
          <a:prstGeom prst="rect">
            <a:avLst/>
          </a:prstGeom>
        </p:spPr>
        <p:txBody>
          <a:bodyPr vert="horz" wrap="square" lIns="0" tIns="0" rIns="0" bIns="0" rtlCol="0">
            <a:spAutoFit/>
          </a:bodyPr>
          <a:lstStyle/>
          <a:p>
            <a:pPr marL="12700" marR="0" lvl="0" indent="0" defTabSz="914400" eaLnBrk="1" fontAlgn="auto" latinLnBrk="0" hangingPunct="1">
              <a:lnSpc>
                <a:spcPts val="1100"/>
              </a:lnSpc>
              <a:spcBef>
                <a:spcPts val="0"/>
              </a:spcBef>
              <a:spcAft>
                <a:spcPts val="0"/>
              </a:spcAft>
              <a:buClrTx/>
              <a:buSzTx/>
              <a:buFontTx/>
              <a:buNone/>
              <a:tabLst/>
              <a:defRPr/>
            </a:pPr>
            <a:r>
              <a:rPr kumimoji="0" sz="1000" b="0" i="0" u="none" strike="noStrike" kern="0" cap="none" spc="-20" normalizeH="0" baseline="0" noProof="0" dirty="0">
                <a:ln>
                  <a:noFill/>
                </a:ln>
                <a:solidFill>
                  <a:srgbClr val="BE3631"/>
                </a:solidFill>
                <a:effectLst/>
                <a:uLnTx/>
                <a:uFillTx/>
                <a:latin typeface="Geneva"/>
                <a:cs typeface="Geneva"/>
                <a:hlinkClick r:id="rId3"/>
              </a:rPr>
              <a:t>www.ubacongobrazzaville.com</a:t>
            </a:r>
            <a:endParaRPr kumimoji="0" sz="1000" b="0" i="0" u="none" strike="noStrike" kern="0" cap="none" spc="0" normalizeH="0" baseline="0" noProof="0">
              <a:ln>
                <a:noFill/>
              </a:ln>
              <a:solidFill>
                <a:sysClr val="windowText" lastClr="000000"/>
              </a:solidFill>
              <a:effectLst/>
              <a:uLnTx/>
              <a:uFillTx/>
              <a:latin typeface="Geneva"/>
              <a:cs typeface="Geneva"/>
            </a:endParaRPr>
          </a:p>
        </p:txBody>
      </p:sp>
      <p:sp>
        <p:nvSpPr>
          <p:cNvPr id="6" name="object 6"/>
          <p:cNvSpPr txBox="1">
            <a:spLocks noGrp="1"/>
          </p:cNvSpPr>
          <p:nvPr>
            <p:ph type="ftr" sz="quarter" idx="5"/>
          </p:nvPr>
        </p:nvSpPr>
        <p:spPr>
          <a:prstGeom prst="rect">
            <a:avLst/>
          </a:prstGeom>
        </p:spPr>
        <p:txBody>
          <a:bodyPr vert="horz" wrap="square" lIns="0" tIns="0" rIns="0" bIns="0" rtlCol="0">
            <a:spAutoFit/>
          </a:bodyPr>
          <a:lstStyle/>
          <a:p>
            <a:pPr marL="12700" marR="0" lvl="0" indent="0" defTabSz="914400" eaLnBrk="1" fontAlgn="auto" latinLnBrk="0" hangingPunct="1">
              <a:lnSpc>
                <a:spcPts val="1100"/>
              </a:lnSpc>
              <a:spcBef>
                <a:spcPts val="0"/>
              </a:spcBef>
              <a:spcAft>
                <a:spcPts val="0"/>
              </a:spcAft>
              <a:buClrTx/>
              <a:buSzTx/>
              <a:buFontTx/>
              <a:buNone/>
              <a:tabLst/>
              <a:defRPr/>
            </a:pPr>
            <a:r>
              <a:rPr kumimoji="0" sz="1000" b="0" i="0" u="none" strike="noStrike" kern="0" cap="none" spc="-35" normalizeH="0" baseline="0" noProof="0" dirty="0">
                <a:ln>
                  <a:noFill/>
                </a:ln>
                <a:solidFill>
                  <a:srgbClr val="BE3631"/>
                </a:solidFill>
                <a:effectLst/>
                <a:uLnTx/>
                <a:uFillTx/>
                <a:latin typeface="Geneva"/>
              </a:rPr>
              <a:t>Africa's</a:t>
            </a:r>
            <a:r>
              <a:rPr kumimoji="0" sz="1000" b="0" i="0" u="none" strike="noStrike" kern="0" cap="none" spc="-45" normalizeH="0" baseline="0" noProof="0" dirty="0">
                <a:ln>
                  <a:noFill/>
                </a:ln>
                <a:solidFill>
                  <a:srgbClr val="BE3631"/>
                </a:solidFill>
                <a:effectLst/>
                <a:uLnTx/>
                <a:uFillTx/>
                <a:latin typeface="Geneva"/>
              </a:rPr>
              <a:t> </a:t>
            </a:r>
            <a:r>
              <a:rPr kumimoji="0" sz="1000" b="0" i="0" u="none" strike="noStrike" kern="0" cap="none" spc="0" normalizeH="0" baseline="0" noProof="0" dirty="0">
                <a:ln>
                  <a:noFill/>
                </a:ln>
                <a:solidFill>
                  <a:srgbClr val="BE3631"/>
                </a:solidFill>
                <a:effectLst/>
                <a:uLnTx/>
                <a:uFillTx/>
                <a:latin typeface="Geneva"/>
              </a:rPr>
              <a:t>Global</a:t>
            </a:r>
            <a:r>
              <a:rPr kumimoji="0" sz="1000" b="0" i="0" u="none" strike="noStrike" kern="0" cap="none" spc="-40" normalizeH="0" baseline="0" noProof="0" dirty="0">
                <a:ln>
                  <a:noFill/>
                </a:ln>
                <a:solidFill>
                  <a:srgbClr val="BE3631"/>
                </a:solidFill>
                <a:effectLst/>
                <a:uLnTx/>
                <a:uFillTx/>
                <a:latin typeface="Geneva"/>
              </a:rPr>
              <a:t> </a:t>
            </a:r>
            <a:r>
              <a:rPr kumimoji="0" sz="1000" b="0" i="0" u="none" strike="noStrike" kern="0" cap="none" spc="-20" normalizeH="0" baseline="0" noProof="0" dirty="0">
                <a:ln>
                  <a:noFill/>
                </a:ln>
                <a:solidFill>
                  <a:srgbClr val="BE3631"/>
                </a:solidFill>
                <a:effectLst/>
                <a:uLnTx/>
                <a:uFillTx/>
                <a:latin typeface="Geneva"/>
              </a:rPr>
              <a:t>Bank</a:t>
            </a:r>
          </a:p>
        </p:txBody>
      </p:sp>
    </p:spTree>
    <p:extLst>
      <p:ext uri="{BB962C8B-B14F-4D97-AF65-F5344CB8AC3E}">
        <p14:creationId xmlns:p14="http://schemas.microsoft.com/office/powerpoint/2010/main" val="31594230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5333076" y="234228"/>
            <a:ext cx="1228060" cy="576729"/>
          </a:xfrm>
          <a:prstGeom prst="rect">
            <a:avLst/>
          </a:prstGeom>
        </p:spPr>
      </p:pic>
      <p:sp>
        <p:nvSpPr>
          <p:cNvPr id="3" name="object 3"/>
          <p:cNvSpPr txBox="1"/>
          <p:nvPr/>
        </p:nvSpPr>
        <p:spPr>
          <a:xfrm>
            <a:off x="452168" y="1291844"/>
            <a:ext cx="5651500" cy="5916491"/>
          </a:xfrm>
          <a:prstGeom prst="rect">
            <a:avLst/>
          </a:prstGeom>
        </p:spPr>
        <p:txBody>
          <a:bodyPr vert="horz" wrap="square" lIns="0" tIns="12700" rIns="0" bIns="0" rtlCol="0">
            <a:spAutoFit/>
          </a:bodyPr>
          <a:lstStyle/>
          <a:p>
            <a:pPr algn="just">
              <a:lnSpc>
                <a:spcPct val="150000"/>
              </a:lnSpc>
              <a:spcAft>
                <a:spcPts val="1000"/>
              </a:spcAft>
            </a:pPr>
            <a:r>
              <a:rPr lang="fr-FR" sz="1400" b="1" u="sng" dirty="0" smtClean="0">
                <a:effectLst/>
                <a:latin typeface="Century Gothic" panose="020B0502020202020204" pitchFamily="34" charset="0"/>
                <a:ea typeface="Calibri" panose="020F0502020204030204" pitchFamily="34" charset="0"/>
              </a:rPr>
              <a:t>Qualités du Candidat :</a:t>
            </a:r>
            <a:endParaRPr lang="fr-FR" sz="1400" dirty="0" smtClean="0">
              <a:effectLst/>
              <a:latin typeface="Calibri" panose="020F0502020204030204" pitchFamily="34" charset="0"/>
              <a:ea typeface="Calibri" panose="020F0502020204030204" pitchFamily="34" charset="0"/>
            </a:endParaRPr>
          </a:p>
          <a:p>
            <a:pPr marL="342900" lvl="0" indent="-342900" algn="just">
              <a:lnSpc>
                <a:spcPct val="115000"/>
              </a:lnSpc>
              <a:spcBef>
                <a:spcPts val="300"/>
              </a:spcBef>
              <a:spcAft>
                <a:spcPts val="300"/>
              </a:spcAft>
              <a:buFont typeface="Wingdings" panose="05000000000000000000" pitchFamily="2" charset="2"/>
              <a:buChar char=""/>
              <a:tabLst>
                <a:tab pos="228600" algn="l"/>
                <a:tab pos="630555" algn="l"/>
              </a:tabLst>
            </a:pPr>
            <a:r>
              <a:rPr lang="fr-FR" sz="1400" dirty="0" smtClean="0">
                <a:effectLst/>
                <a:latin typeface="Century Gothic" panose="020B0502020202020204" pitchFamily="34" charset="0"/>
                <a:ea typeface="Calibri" panose="020F0502020204030204" pitchFamily="34" charset="0"/>
                <a:cs typeface="Tunga"/>
              </a:rPr>
              <a:t>Maîtrise de l’environnement des affaires </a:t>
            </a:r>
            <a:endParaRPr lang="fr-FR" sz="1400" dirty="0" smtClean="0">
              <a:effectLst/>
              <a:latin typeface="Calibri" panose="020F0502020204030204" pitchFamily="34" charset="0"/>
              <a:ea typeface="Calibri" panose="020F0502020204030204" pitchFamily="34" charset="0"/>
            </a:endParaRPr>
          </a:p>
          <a:p>
            <a:pPr marL="342900" lvl="0" indent="-342900" algn="just">
              <a:lnSpc>
                <a:spcPct val="115000"/>
              </a:lnSpc>
              <a:spcBef>
                <a:spcPts val="300"/>
              </a:spcBef>
              <a:spcAft>
                <a:spcPts val="300"/>
              </a:spcAft>
              <a:buFont typeface="Wingdings" panose="05000000000000000000" pitchFamily="2" charset="2"/>
              <a:buChar char=""/>
              <a:tabLst>
                <a:tab pos="228600" algn="l"/>
                <a:tab pos="630555" algn="l"/>
              </a:tabLst>
            </a:pPr>
            <a:r>
              <a:rPr lang="fr-FR" sz="1400" dirty="0" smtClean="0">
                <a:effectLst/>
                <a:latin typeface="Century Gothic" panose="020B0502020202020204" pitchFamily="34" charset="0"/>
                <a:ea typeface="Calibri" panose="020F0502020204030204" pitchFamily="34" charset="0"/>
                <a:cs typeface="Tunga"/>
              </a:rPr>
              <a:t>Analyse financière et projection financière</a:t>
            </a:r>
            <a:endParaRPr lang="fr-FR" sz="1400" dirty="0" smtClean="0">
              <a:effectLst/>
              <a:latin typeface="Calibri" panose="020F0502020204030204" pitchFamily="34" charset="0"/>
              <a:ea typeface="Calibri" panose="020F0502020204030204" pitchFamily="34" charset="0"/>
            </a:endParaRPr>
          </a:p>
          <a:p>
            <a:pPr marL="342900" lvl="0" indent="-342900" algn="just">
              <a:lnSpc>
                <a:spcPct val="115000"/>
              </a:lnSpc>
              <a:spcBef>
                <a:spcPts val="300"/>
              </a:spcBef>
              <a:spcAft>
                <a:spcPts val="300"/>
              </a:spcAft>
              <a:buFont typeface="Wingdings" panose="05000000000000000000" pitchFamily="2" charset="2"/>
              <a:buChar char=""/>
              <a:tabLst>
                <a:tab pos="228600" algn="l"/>
                <a:tab pos="630555" algn="l"/>
              </a:tabLst>
            </a:pPr>
            <a:r>
              <a:rPr lang="fr-FR" sz="1400" dirty="0" smtClean="0">
                <a:effectLst/>
                <a:latin typeface="Century Gothic" panose="020B0502020202020204" pitchFamily="34" charset="0"/>
                <a:ea typeface="Calibri" panose="020F0502020204030204" pitchFamily="34" charset="0"/>
                <a:cs typeface="Tunga"/>
              </a:rPr>
              <a:t>Structuration complexe</a:t>
            </a:r>
            <a:endParaRPr lang="fr-FR" sz="1400" dirty="0">
              <a:latin typeface="Calibri" panose="020F0502020204030204" pitchFamily="34" charset="0"/>
              <a:ea typeface="Calibri" panose="020F0502020204030204" pitchFamily="34" charset="0"/>
              <a:cs typeface="Tunga"/>
            </a:endParaRPr>
          </a:p>
          <a:p>
            <a:pPr marL="342900" lvl="0" indent="-342900" algn="just">
              <a:lnSpc>
                <a:spcPct val="115000"/>
              </a:lnSpc>
              <a:spcBef>
                <a:spcPts val="300"/>
              </a:spcBef>
              <a:spcAft>
                <a:spcPts val="300"/>
              </a:spcAft>
              <a:buFont typeface="Wingdings" panose="05000000000000000000" pitchFamily="2" charset="2"/>
              <a:buChar char=""/>
              <a:tabLst>
                <a:tab pos="228600" algn="l"/>
                <a:tab pos="630555" algn="l"/>
              </a:tabLst>
            </a:pPr>
            <a:endParaRPr lang="fr-FR"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Bef>
                <a:spcPts val="300"/>
              </a:spcBef>
              <a:spcAft>
                <a:spcPts val="300"/>
              </a:spcAft>
              <a:buFont typeface="Wingdings" panose="05000000000000000000" pitchFamily="2" charset="2"/>
              <a:buChar char=""/>
              <a:tabLst>
                <a:tab pos="228600" algn="l"/>
                <a:tab pos="630555" algn="l"/>
              </a:tabLst>
            </a:pPr>
            <a:endParaRPr lang="fr-FR" sz="1400" dirty="0">
              <a:latin typeface="Calibri" panose="020F0502020204030204" pitchFamily="34" charset="0"/>
              <a:ea typeface="Calibri" panose="020F0502020204030204" pitchFamily="34" charset="0"/>
              <a:cs typeface="Times New Roman" panose="02020603050405020304" pitchFamily="18" charset="0"/>
            </a:endParaRPr>
          </a:p>
          <a:p>
            <a:pPr marL="228600">
              <a:lnSpc>
                <a:spcPct val="115000"/>
              </a:lnSpc>
              <a:spcAft>
                <a:spcPts val="1000"/>
              </a:spcAft>
            </a:pPr>
            <a:endParaRPr lang="fr-FR" sz="1050" dirty="0" smtClean="0">
              <a:effectLst/>
              <a:latin typeface="Century Gothic" panose="020B0502020202020204" pitchFamily="34" charset="0"/>
              <a:ea typeface="Calibri" panose="020F0502020204030204" pitchFamily="34" charset="0"/>
            </a:endParaRPr>
          </a:p>
          <a:p>
            <a:pPr marL="228600">
              <a:lnSpc>
                <a:spcPct val="115000"/>
              </a:lnSpc>
              <a:spcAft>
                <a:spcPts val="1000"/>
              </a:spcAft>
            </a:pPr>
            <a:endParaRPr lang="fr-FR" sz="1050" dirty="0">
              <a:latin typeface="Century Gothic" panose="020B0502020202020204" pitchFamily="34" charset="0"/>
              <a:ea typeface="Calibri" panose="020F0502020204030204" pitchFamily="34" charset="0"/>
            </a:endParaRPr>
          </a:p>
          <a:p>
            <a:pPr marL="228600">
              <a:lnSpc>
                <a:spcPct val="115000"/>
              </a:lnSpc>
              <a:spcAft>
                <a:spcPts val="1000"/>
              </a:spcAft>
            </a:pPr>
            <a:endParaRPr lang="fr-FR" sz="1050" dirty="0" smtClean="0">
              <a:effectLst/>
              <a:latin typeface="Century Gothic" panose="020B0502020202020204" pitchFamily="34" charset="0"/>
              <a:ea typeface="Calibri" panose="020F0502020204030204" pitchFamily="34" charset="0"/>
            </a:endParaRPr>
          </a:p>
          <a:p>
            <a:pPr marL="228600">
              <a:lnSpc>
                <a:spcPct val="115000"/>
              </a:lnSpc>
              <a:spcAft>
                <a:spcPts val="1000"/>
              </a:spcAft>
            </a:pPr>
            <a:endParaRPr lang="fr-FR" sz="1050" dirty="0">
              <a:latin typeface="Century Gothic" panose="020B0502020202020204" pitchFamily="34" charset="0"/>
              <a:ea typeface="Calibri" panose="020F0502020204030204" pitchFamily="34" charset="0"/>
            </a:endParaRPr>
          </a:p>
          <a:p>
            <a:pPr marL="228600">
              <a:lnSpc>
                <a:spcPct val="115000"/>
              </a:lnSpc>
              <a:spcAft>
                <a:spcPts val="1000"/>
              </a:spcAft>
            </a:pPr>
            <a:endParaRPr lang="fr-FR" sz="1050" dirty="0" smtClean="0">
              <a:effectLst/>
              <a:latin typeface="Century Gothic" panose="020B0502020202020204" pitchFamily="34" charset="0"/>
              <a:ea typeface="Calibri" panose="020F0502020204030204" pitchFamily="34" charset="0"/>
            </a:endParaRPr>
          </a:p>
          <a:p>
            <a:pPr marL="228600">
              <a:lnSpc>
                <a:spcPct val="115000"/>
              </a:lnSpc>
              <a:spcAft>
                <a:spcPts val="1000"/>
              </a:spcAft>
            </a:pPr>
            <a:endParaRPr lang="fr-FR" sz="1050" dirty="0">
              <a:latin typeface="Century Gothic" panose="020B0502020202020204" pitchFamily="34" charset="0"/>
              <a:ea typeface="Calibri" panose="020F0502020204030204" pitchFamily="34" charset="0"/>
            </a:endParaRPr>
          </a:p>
          <a:p>
            <a:pPr marL="228600">
              <a:lnSpc>
                <a:spcPct val="115000"/>
              </a:lnSpc>
              <a:spcAft>
                <a:spcPts val="1000"/>
              </a:spcAft>
            </a:pPr>
            <a:endParaRPr lang="fr-FR" sz="1050" dirty="0" smtClean="0">
              <a:effectLst/>
              <a:latin typeface="Century Gothic" panose="020B0502020202020204" pitchFamily="34" charset="0"/>
              <a:ea typeface="Calibri" panose="020F0502020204030204" pitchFamily="34" charset="0"/>
            </a:endParaRPr>
          </a:p>
          <a:p>
            <a:pPr marL="228600">
              <a:lnSpc>
                <a:spcPct val="115000"/>
              </a:lnSpc>
              <a:spcAft>
                <a:spcPts val="1000"/>
              </a:spcAft>
            </a:pPr>
            <a:r>
              <a:rPr lang="fr-FR" sz="1050" dirty="0" smtClean="0">
                <a:effectLst/>
                <a:latin typeface="Century Gothic" panose="020B0502020202020204" pitchFamily="34" charset="0"/>
                <a:ea typeface="Calibri" panose="020F0502020204030204" pitchFamily="34" charset="0"/>
              </a:rPr>
              <a:t> </a:t>
            </a:r>
            <a:endParaRPr lang="fr-FR" sz="1200" dirty="0" smtClean="0">
              <a:effectLst/>
              <a:latin typeface="Calibri" panose="020F0502020204030204" pitchFamily="34" charset="0"/>
              <a:ea typeface="Calibri" panose="020F0502020204030204" pitchFamily="34" charset="0"/>
            </a:endParaRPr>
          </a:p>
          <a:p>
            <a:pPr algn="just">
              <a:lnSpc>
                <a:spcPct val="115000"/>
              </a:lnSpc>
              <a:spcAft>
                <a:spcPts val="1000"/>
              </a:spcAft>
            </a:pPr>
            <a:r>
              <a:rPr lang="fr-FR" sz="1200" b="1" dirty="0" smtClean="0">
                <a:effectLst/>
                <a:latin typeface="Century Gothic" panose="020B0502020202020204" pitchFamily="34" charset="0"/>
                <a:ea typeface="Calibri" panose="020F0502020204030204" pitchFamily="34" charset="0"/>
                <a:cs typeface="Tunga"/>
              </a:rPr>
              <a:t>NB : Cette liste de compétences n'est pas exhaustive</a:t>
            </a:r>
            <a:endParaRPr lang="fr-FR" sz="1200" b="1" dirty="0" smtClean="0">
              <a:effectLst/>
              <a:latin typeface="Calibri" panose="020F0502020204030204" pitchFamily="34" charset="0"/>
              <a:ea typeface="Calibri" panose="020F0502020204030204" pitchFamily="34" charset="0"/>
            </a:endParaRPr>
          </a:p>
          <a:p>
            <a:pPr lvl="0" algn="just">
              <a:lnSpc>
                <a:spcPct val="115000"/>
              </a:lnSpc>
              <a:spcBef>
                <a:spcPts val="300"/>
              </a:spcBef>
              <a:spcAft>
                <a:spcPts val="300"/>
              </a:spcAft>
              <a:tabLst>
                <a:tab pos="228600" algn="l"/>
                <a:tab pos="630555" algn="l"/>
              </a:tabLst>
            </a:pPr>
            <a:endParaRPr lang="fr-FR" sz="1200" dirty="0" smtClean="0">
              <a:effectLst/>
              <a:latin typeface="Century Gothic" panose="020B0502020202020204" pitchFamily="34" charset="0"/>
              <a:ea typeface="Times New Roman" panose="02020603050405020304" pitchFamily="18" charset="0"/>
              <a:cs typeface="Times New Roman" panose="02020603050405020304" pitchFamily="18" charset="0"/>
            </a:endParaRPr>
          </a:p>
          <a:p>
            <a:pPr lvl="0" algn="just">
              <a:lnSpc>
                <a:spcPct val="115000"/>
              </a:lnSpc>
              <a:spcBef>
                <a:spcPts val="300"/>
              </a:spcBef>
              <a:spcAft>
                <a:spcPts val="300"/>
              </a:spcAft>
              <a:tabLst>
                <a:tab pos="228600" algn="l"/>
                <a:tab pos="630555" algn="l"/>
              </a:tabLst>
            </a:pPr>
            <a:endParaRPr lang="fr-FR" sz="1200" dirty="0" smtClean="0">
              <a:effectLst/>
              <a:latin typeface="Century Gothic" panose="020B0502020202020204" pitchFamily="34" charset="0"/>
              <a:ea typeface="Times New Roman" panose="02020603050405020304" pitchFamily="18" charset="0"/>
              <a:cs typeface="Times New Roman" panose="02020603050405020304" pitchFamily="18" charset="0"/>
            </a:endParaRPr>
          </a:p>
          <a:p>
            <a:pPr marL="342900" marR="274320" lvl="0" indent="-342900">
              <a:lnSpc>
                <a:spcPct val="115000"/>
              </a:lnSpc>
              <a:spcAft>
                <a:spcPts val="0"/>
              </a:spcAft>
              <a:buFont typeface="Symbol" panose="05050102010706020507" pitchFamily="18" charset="2"/>
              <a:buChar char=""/>
            </a:pPr>
            <a:endParaRPr lang="fr-FR" sz="1200" dirty="0" smtClean="0">
              <a:effectLst/>
              <a:latin typeface="Calibri" panose="020F0502020204030204" pitchFamily="34" charset="0"/>
              <a:ea typeface="Calibri" panose="020F0502020204030204" pitchFamily="34" charset="0"/>
            </a:endParaRPr>
          </a:p>
          <a:p>
            <a:pPr>
              <a:lnSpc>
                <a:spcPct val="100000"/>
              </a:lnSpc>
              <a:spcBef>
                <a:spcPts val="40"/>
              </a:spcBef>
            </a:pPr>
            <a:endParaRPr sz="1200" dirty="0">
              <a:latin typeface="Century Gothic"/>
              <a:cs typeface="Century Gothic"/>
            </a:endParaRPr>
          </a:p>
        </p:txBody>
      </p:sp>
      <p:sp>
        <p:nvSpPr>
          <p:cNvPr id="5" name="object 5"/>
          <p:cNvSpPr txBox="1"/>
          <p:nvPr/>
        </p:nvSpPr>
        <p:spPr>
          <a:xfrm>
            <a:off x="416179" y="6564503"/>
            <a:ext cx="1843405" cy="153670"/>
          </a:xfrm>
          <a:prstGeom prst="rect">
            <a:avLst/>
          </a:prstGeom>
        </p:spPr>
        <p:txBody>
          <a:bodyPr vert="horz" wrap="square" lIns="0" tIns="0" rIns="0" bIns="0" rtlCol="0">
            <a:spAutoFit/>
          </a:bodyPr>
          <a:lstStyle/>
          <a:p>
            <a:pPr marL="12700">
              <a:lnSpc>
                <a:spcPts val="1100"/>
              </a:lnSpc>
            </a:pPr>
            <a:r>
              <a:rPr sz="1000" spc="-20" dirty="0">
                <a:solidFill>
                  <a:srgbClr val="BE3631"/>
                </a:solidFill>
                <a:latin typeface="Geneva"/>
                <a:cs typeface="Geneva"/>
                <a:hlinkClick r:id="rId3"/>
              </a:rPr>
              <a:t>www.ubacongobrazzaville.com</a:t>
            </a:r>
            <a:endParaRPr sz="1000">
              <a:latin typeface="Geneva"/>
              <a:cs typeface="Geneva"/>
            </a:endParaRPr>
          </a:p>
        </p:txBody>
      </p:sp>
      <p:sp>
        <p:nvSpPr>
          <p:cNvPr id="6" name="object 6"/>
          <p:cNvSpPr txBox="1">
            <a:spLocks noGrp="1"/>
          </p:cNvSpPr>
          <p:nvPr>
            <p:ph type="ftr" sz="quarter" idx="5"/>
          </p:nvPr>
        </p:nvSpPr>
        <p:spPr>
          <a:prstGeom prst="rect">
            <a:avLst/>
          </a:prstGeom>
        </p:spPr>
        <p:txBody>
          <a:bodyPr vert="horz" wrap="square" lIns="0" tIns="0" rIns="0" bIns="0" rtlCol="0">
            <a:spAutoFit/>
          </a:bodyPr>
          <a:lstStyle/>
          <a:p>
            <a:pPr marL="12700">
              <a:lnSpc>
                <a:spcPts val="1100"/>
              </a:lnSpc>
            </a:pPr>
            <a:r>
              <a:rPr spc="-35" dirty="0"/>
              <a:t>Africa's</a:t>
            </a:r>
            <a:r>
              <a:rPr spc="-45" dirty="0"/>
              <a:t> </a:t>
            </a:r>
            <a:r>
              <a:rPr dirty="0"/>
              <a:t>Global</a:t>
            </a:r>
            <a:r>
              <a:rPr spc="-40" dirty="0"/>
              <a:t> </a:t>
            </a:r>
            <a:r>
              <a:rPr spc="-20" dirty="0"/>
              <a:t>Bank</a:t>
            </a:r>
          </a:p>
        </p:txBody>
      </p:sp>
      <p:sp>
        <p:nvSpPr>
          <p:cNvPr id="4" name="object 4"/>
          <p:cNvSpPr txBox="1"/>
          <p:nvPr/>
        </p:nvSpPr>
        <p:spPr>
          <a:xfrm>
            <a:off x="455345" y="325628"/>
            <a:ext cx="2233295" cy="393056"/>
          </a:xfrm>
          <a:prstGeom prst="rect">
            <a:avLst/>
          </a:prstGeom>
        </p:spPr>
        <p:txBody>
          <a:bodyPr vert="horz" wrap="square" lIns="0" tIns="23495" rIns="0" bIns="0" rtlCol="0">
            <a:spAutoFit/>
          </a:bodyPr>
          <a:lstStyle/>
          <a:p>
            <a:pPr marL="12700">
              <a:lnSpc>
                <a:spcPct val="100000"/>
              </a:lnSpc>
              <a:spcBef>
                <a:spcPts val="100"/>
              </a:spcBef>
            </a:pPr>
            <a:r>
              <a:rPr sz="1200" b="1" dirty="0">
                <a:solidFill>
                  <a:srgbClr val="FF0000"/>
                </a:solidFill>
                <a:latin typeface="Century Gothic"/>
                <a:cs typeface="Century Gothic"/>
              </a:rPr>
              <a:t>Description</a:t>
            </a:r>
            <a:r>
              <a:rPr sz="1200" b="1" spc="-25" dirty="0">
                <a:solidFill>
                  <a:srgbClr val="FF0000"/>
                </a:solidFill>
                <a:latin typeface="Century Gothic"/>
                <a:cs typeface="Century Gothic"/>
              </a:rPr>
              <a:t> </a:t>
            </a:r>
            <a:r>
              <a:rPr sz="1200" b="1" dirty="0">
                <a:solidFill>
                  <a:srgbClr val="FF0000"/>
                </a:solidFill>
                <a:latin typeface="Century Gothic"/>
                <a:cs typeface="Century Gothic"/>
              </a:rPr>
              <a:t>de</a:t>
            </a:r>
            <a:r>
              <a:rPr sz="1200" b="1" spc="-35" dirty="0">
                <a:solidFill>
                  <a:srgbClr val="FF0000"/>
                </a:solidFill>
                <a:latin typeface="Century Gothic"/>
                <a:cs typeface="Century Gothic"/>
              </a:rPr>
              <a:t> </a:t>
            </a:r>
            <a:r>
              <a:rPr sz="1200" b="1" dirty="0">
                <a:solidFill>
                  <a:srgbClr val="FF0000"/>
                </a:solidFill>
                <a:latin typeface="Century Gothic"/>
                <a:cs typeface="Century Gothic"/>
              </a:rPr>
              <a:t>l’offre</a:t>
            </a:r>
            <a:r>
              <a:rPr sz="1200" b="1" spc="-30" dirty="0">
                <a:solidFill>
                  <a:srgbClr val="FF0000"/>
                </a:solidFill>
                <a:latin typeface="Century Gothic"/>
                <a:cs typeface="Century Gothic"/>
              </a:rPr>
              <a:t> </a:t>
            </a:r>
            <a:r>
              <a:rPr sz="1200" b="1" spc="-10" dirty="0" err="1">
                <a:solidFill>
                  <a:srgbClr val="FF0000"/>
                </a:solidFill>
                <a:latin typeface="Century Gothic"/>
                <a:cs typeface="Century Gothic"/>
              </a:rPr>
              <a:t>d’emploi</a:t>
            </a:r>
            <a:r>
              <a:rPr sz="1200" b="1" spc="-10" dirty="0">
                <a:solidFill>
                  <a:srgbClr val="FF0000"/>
                </a:solidFill>
                <a:latin typeface="Century Gothic"/>
                <a:cs typeface="Century Gothic"/>
              </a:rPr>
              <a:t> </a:t>
            </a:r>
            <a:r>
              <a:rPr lang="fr-FR" sz="1200" b="1" dirty="0" smtClean="0"/>
              <a:t>UBA-040-2025</a:t>
            </a:r>
            <a:endParaRPr lang="fr-FR" sz="1200" b="1" dirty="0"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5333076" y="234228"/>
            <a:ext cx="1228060" cy="576729"/>
          </a:xfrm>
          <a:prstGeom prst="rect">
            <a:avLst/>
          </a:prstGeom>
        </p:spPr>
      </p:pic>
      <p:sp>
        <p:nvSpPr>
          <p:cNvPr id="3" name="object 3"/>
          <p:cNvSpPr txBox="1"/>
          <p:nvPr/>
        </p:nvSpPr>
        <p:spPr>
          <a:xfrm>
            <a:off x="455345" y="1149350"/>
            <a:ext cx="5651500" cy="3074175"/>
          </a:xfrm>
          <a:prstGeom prst="rect">
            <a:avLst/>
          </a:prstGeom>
        </p:spPr>
        <p:txBody>
          <a:bodyPr vert="horz" wrap="square" lIns="0" tIns="12700" rIns="0" bIns="0" rtlCol="0">
            <a:spAutoFit/>
          </a:bodyPr>
          <a:lstStyle/>
          <a:p>
            <a:pPr algn="just">
              <a:lnSpc>
                <a:spcPct val="150000"/>
              </a:lnSpc>
              <a:spcAft>
                <a:spcPts val="1000"/>
              </a:spcAft>
            </a:pPr>
            <a:r>
              <a:rPr lang="fr-FR" sz="1400" b="1" u="sng" dirty="0" smtClean="0">
                <a:effectLst/>
                <a:latin typeface="Century Gothic" panose="020B0502020202020204" pitchFamily="34" charset="0"/>
                <a:ea typeface="Calibri" panose="020F0502020204030204" pitchFamily="34" charset="0"/>
              </a:rPr>
              <a:t>Profil :</a:t>
            </a:r>
            <a:endParaRPr lang="fr-FR" sz="1200" dirty="0" smtClean="0">
              <a:effectLst/>
              <a:latin typeface="Calibri" panose="020F0502020204030204" pitchFamily="34" charset="0"/>
              <a:ea typeface="Calibri" panose="020F0502020204030204" pitchFamily="34" charset="0"/>
            </a:endParaRPr>
          </a:p>
          <a:p>
            <a:pPr marL="342900" lvl="0" indent="-342900" algn="just">
              <a:lnSpc>
                <a:spcPct val="115000"/>
              </a:lnSpc>
              <a:spcBef>
                <a:spcPts val="300"/>
              </a:spcBef>
              <a:spcAft>
                <a:spcPts val="300"/>
              </a:spcAft>
              <a:buFont typeface="Wingdings" panose="05000000000000000000" pitchFamily="2" charset="2"/>
              <a:buChar char=""/>
              <a:tabLst>
                <a:tab pos="228600" algn="l"/>
                <a:tab pos="630555" algn="l"/>
              </a:tabLst>
            </a:pPr>
            <a:r>
              <a:rPr lang="fr-FR" sz="1200" dirty="0" smtClean="0">
                <a:effectLst/>
                <a:latin typeface="Century Gothic" panose="020B0502020202020204" pitchFamily="34" charset="0"/>
                <a:ea typeface="Calibri" panose="020F0502020204030204" pitchFamily="34" charset="0"/>
                <a:cs typeface="Tunga"/>
              </a:rPr>
              <a:t>Bac+4 en MBA ou équivalent/Ecole supérieure de commerce</a:t>
            </a:r>
            <a:endParaRPr lang="fr-FR" sz="1200" dirty="0" smtClean="0">
              <a:effectLst/>
              <a:latin typeface="Calibri" panose="020F0502020204030204" pitchFamily="34" charset="0"/>
              <a:ea typeface="Calibri" panose="020F0502020204030204" pitchFamily="34" charset="0"/>
            </a:endParaRPr>
          </a:p>
          <a:p>
            <a:pPr marL="342900" lvl="0" indent="-342900" algn="just">
              <a:lnSpc>
                <a:spcPct val="115000"/>
              </a:lnSpc>
              <a:spcBef>
                <a:spcPts val="300"/>
              </a:spcBef>
              <a:spcAft>
                <a:spcPts val="300"/>
              </a:spcAft>
              <a:buFont typeface="Wingdings" panose="05000000000000000000" pitchFamily="2" charset="2"/>
              <a:buChar char=""/>
              <a:tabLst>
                <a:tab pos="228600" algn="l"/>
                <a:tab pos="630555" algn="l"/>
              </a:tabLst>
            </a:pPr>
            <a:r>
              <a:rPr lang="fr-FR" sz="1200" dirty="0" smtClean="0">
                <a:effectLst/>
                <a:latin typeface="Century Gothic" panose="020B0502020202020204" pitchFamily="34" charset="0"/>
                <a:ea typeface="Calibri" panose="020F0502020204030204" pitchFamily="34" charset="0"/>
                <a:cs typeface="Tunga"/>
              </a:rPr>
              <a:t>Minimum 3 ans d’expérience en qualité de Chargé d’affaires des Multinationales ou grandes entreprises dans une banque de renom.</a:t>
            </a:r>
            <a:endParaRPr lang="fr-FR" sz="1200" dirty="0" smtClean="0">
              <a:effectLst/>
              <a:latin typeface="Calibri" panose="020F0502020204030204" pitchFamily="34" charset="0"/>
              <a:ea typeface="Calibri" panose="020F0502020204030204" pitchFamily="34" charset="0"/>
            </a:endParaRPr>
          </a:p>
          <a:p>
            <a:pPr marL="342900" lvl="0" indent="-342900" algn="just">
              <a:lnSpc>
                <a:spcPct val="115000"/>
              </a:lnSpc>
              <a:spcBef>
                <a:spcPts val="300"/>
              </a:spcBef>
              <a:spcAft>
                <a:spcPts val="300"/>
              </a:spcAft>
              <a:buFont typeface="Wingdings" panose="05000000000000000000" pitchFamily="2" charset="2"/>
              <a:buChar char=""/>
              <a:tabLst>
                <a:tab pos="228600" algn="l"/>
                <a:tab pos="630555" algn="l"/>
              </a:tabLst>
            </a:pPr>
            <a:r>
              <a:rPr lang="fr-FR" sz="1200" dirty="0" smtClean="0">
                <a:effectLst/>
                <a:latin typeface="Century Gothic" panose="020B0502020202020204" pitchFamily="34" charset="0"/>
                <a:ea typeface="Calibri" panose="020F0502020204030204" pitchFamily="34" charset="0"/>
                <a:cs typeface="Tunga"/>
              </a:rPr>
              <a:t>La parfaite maîtrise de l’anglais (écrit, parlé) est un atout recherché</a:t>
            </a:r>
            <a:endParaRPr lang="fr-FR" sz="1200" dirty="0" smtClean="0">
              <a:effectLst/>
              <a:latin typeface="Calibri" panose="020F0502020204030204" pitchFamily="34" charset="0"/>
              <a:ea typeface="Calibri" panose="020F0502020204030204" pitchFamily="34" charset="0"/>
            </a:endParaRPr>
          </a:p>
          <a:p>
            <a:pPr marL="12700" marR="0" lvl="0" indent="0" defTabSz="914400" eaLnBrk="1" fontAlgn="auto" latinLnBrk="0" hangingPunct="1">
              <a:lnSpc>
                <a:spcPct val="100000"/>
              </a:lnSpc>
              <a:spcBef>
                <a:spcPts val="0"/>
              </a:spcBef>
              <a:spcAft>
                <a:spcPts val="0"/>
              </a:spcAft>
              <a:buClrTx/>
              <a:buSzTx/>
              <a:buFontTx/>
              <a:buNone/>
              <a:tabLst/>
              <a:defRPr/>
            </a:pPr>
            <a:endParaRPr kumimoji="0" lang="fr-FR" sz="1200" b="1" i="0" u="sng" strike="noStrike" kern="0" cap="none" spc="0" normalizeH="0" baseline="0" noProof="0" dirty="0" smtClean="0">
              <a:ln>
                <a:noFill/>
              </a:ln>
              <a:solidFill>
                <a:sysClr val="windowText" lastClr="000000"/>
              </a:solidFill>
              <a:effectLst/>
              <a:uLnTx/>
              <a:uFill>
                <a:solidFill>
                  <a:srgbClr val="000000"/>
                </a:solidFill>
              </a:uFill>
              <a:latin typeface="Century Gothic"/>
              <a:cs typeface="Century Gothic"/>
            </a:endParaRPr>
          </a:p>
          <a:p>
            <a:pPr marL="12700" marR="0" lvl="0" indent="0" defTabSz="914400" eaLnBrk="1" fontAlgn="auto" latinLnBrk="0" hangingPunct="1">
              <a:lnSpc>
                <a:spcPct val="100000"/>
              </a:lnSpc>
              <a:spcBef>
                <a:spcPts val="0"/>
              </a:spcBef>
              <a:spcAft>
                <a:spcPts val="0"/>
              </a:spcAft>
              <a:buClrTx/>
              <a:buSzTx/>
              <a:buFontTx/>
              <a:buNone/>
              <a:tabLst/>
              <a:defRPr/>
            </a:pPr>
            <a:endParaRPr kumimoji="0" lang="fr-FR" sz="1200" b="1" i="0" u="sng" strike="noStrike" kern="0" cap="none" spc="0" normalizeH="0" baseline="0" noProof="0" dirty="0" smtClean="0">
              <a:ln>
                <a:noFill/>
              </a:ln>
              <a:solidFill>
                <a:sysClr val="windowText" lastClr="000000"/>
              </a:solidFill>
              <a:effectLst/>
              <a:uLnTx/>
              <a:uFill>
                <a:solidFill>
                  <a:srgbClr val="000000"/>
                </a:solidFill>
              </a:uFill>
              <a:latin typeface="Century Gothic"/>
              <a:cs typeface="Century Gothic"/>
            </a:endParaRPr>
          </a:p>
          <a:p>
            <a:pPr marL="12700" marR="0" lvl="0" indent="0" defTabSz="914400" eaLnBrk="1" fontAlgn="auto" latinLnBrk="0" hangingPunct="1">
              <a:lnSpc>
                <a:spcPct val="100000"/>
              </a:lnSpc>
              <a:spcBef>
                <a:spcPts val="0"/>
              </a:spcBef>
              <a:spcAft>
                <a:spcPts val="0"/>
              </a:spcAft>
              <a:buClrTx/>
              <a:buSzTx/>
              <a:buFontTx/>
              <a:buNone/>
              <a:tabLst/>
              <a:defRPr/>
            </a:pPr>
            <a:r>
              <a:rPr kumimoji="0" sz="1200" b="1" i="0" u="sng" strike="noStrike" kern="0" cap="none" spc="0" normalizeH="0" baseline="0" noProof="0" dirty="0" smtClean="0">
                <a:ln>
                  <a:noFill/>
                </a:ln>
                <a:solidFill>
                  <a:sysClr val="windowText" lastClr="000000"/>
                </a:solidFill>
                <a:effectLst/>
                <a:uLnTx/>
                <a:uFill>
                  <a:solidFill>
                    <a:srgbClr val="000000"/>
                  </a:solidFill>
                </a:uFill>
                <a:latin typeface="Century Gothic"/>
                <a:cs typeface="Century Gothic"/>
              </a:rPr>
              <a:t>Composition</a:t>
            </a:r>
            <a:r>
              <a:rPr kumimoji="0" sz="1200" b="1" i="0" u="sng" strike="noStrike" kern="0" cap="none" spc="-15" normalizeH="0" baseline="0" noProof="0" dirty="0" smtClean="0">
                <a:ln>
                  <a:noFill/>
                </a:ln>
                <a:solidFill>
                  <a:sysClr val="windowText" lastClr="000000"/>
                </a:solidFill>
                <a:effectLst/>
                <a:uLnTx/>
                <a:uFill>
                  <a:solidFill>
                    <a:srgbClr val="000000"/>
                  </a:solidFill>
                </a:uFill>
                <a:latin typeface="Century Gothic"/>
                <a:cs typeface="Century Gothic"/>
              </a:rPr>
              <a:t> </a:t>
            </a:r>
            <a:r>
              <a:rPr kumimoji="0" sz="1200" b="1" i="0" u="sng" strike="noStrike" kern="0" cap="none" spc="0" normalizeH="0" baseline="0" noProof="0" dirty="0">
                <a:ln>
                  <a:noFill/>
                </a:ln>
                <a:solidFill>
                  <a:sysClr val="windowText" lastClr="000000"/>
                </a:solidFill>
                <a:effectLst/>
                <a:uLnTx/>
                <a:uFill>
                  <a:solidFill>
                    <a:srgbClr val="000000"/>
                  </a:solidFill>
                </a:uFill>
                <a:latin typeface="Century Gothic"/>
                <a:cs typeface="Century Gothic"/>
              </a:rPr>
              <a:t>du</a:t>
            </a:r>
            <a:r>
              <a:rPr kumimoji="0" sz="1200" b="1" i="0" u="sng" strike="noStrike" kern="0" cap="none" spc="-15" normalizeH="0" baseline="0" noProof="0" dirty="0">
                <a:ln>
                  <a:noFill/>
                </a:ln>
                <a:solidFill>
                  <a:sysClr val="windowText" lastClr="000000"/>
                </a:solidFill>
                <a:effectLst/>
                <a:uLnTx/>
                <a:uFill>
                  <a:solidFill>
                    <a:srgbClr val="000000"/>
                  </a:solidFill>
                </a:uFill>
                <a:latin typeface="Century Gothic"/>
                <a:cs typeface="Century Gothic"/>
              </a:rPr>
              <a:t> </a:t>
            </a:r>
            <a:r>
              <a:rPr kumimoji="0" sz="1200" b="1" i="0" u="sng" strike="noStrike" kern="0" cap="none" spc="0" normalizeH="0" baseline="0" noProof="0" dirty="0">
                <a:ln>
                  <a:noFill/>
                </a:ln>
                <a:solidFill>
                  <a:sysClr val="windowText" lastClr="000000"/>
                </a:solidFill>
                <a:effectLst/>
                <a:uLnTx/>
                <a:uFill>
                  <a:solidFill>
                    <a:srgbClr val="000000"/>
                  </a:solidFill>
                </a:uFill>
                <a:latin typeface="Century Gothic"/>
                <a:cs typeface="Century Gothic"/>
              </a:rPr>
              <a:t>dossier</a:t>
            </a:r>
            <a:r>
              <a:rPr kumimoji="0" sz="1200" b="1" i="0" u="sng" strike="noStrike" kern="0" cap="none" spc="-10" normalizeH="0" baseline="0" noProof="0" dirty="0">
                <a:ln>
                  <a:noFill/>
                </a:ln>
                <a:solidFill>
                  <a:sysClr val="windowText" lastClr="000000"/>
                </a:solidFill>
                <a:effectLst/>
                <a:uLnTx/>
                <a:uFill>
                  <a:solidFill>
                    <a:srgbClr val="000000"/>
                  </a:solidFill>
                </a:uFill>
                <a:latin typeface="Century Gothic"/>
                <a:cs typeface="Century Gothic"/>
              </a:rPr>
              <a:t> </a:t>
            </a:r>
            <a:r>
              <a:rPr kumimoji="0" sz="1200" b="1" i="0" u="sng" strike="noStrike" kern="0" cap="none" spc="-50" normalizeH="0" baseline="0" noProof="0" dirty="0">
                <a:ln>
                  <a:noFill/>
                </a:ln>
                <a:solidFill>
                  <a:sysClr val="windowText" lastClr="000000"/>
                </a:solidFill>
                <a:effectLst/>
                <a:uLnTx/>
                <a:uFill>
                  <a:solidFill>
                    <a:srgbClr val="000000"/>
                  </a:solidFill>
                </a:uFill>
                <a:latin typeface="Century Gothic"/>
                <a:cs typeface="Century Gothic"/>
              </a:rPr>
              <a:t>:</a:t>
            </a:r>
            <a:endParaRPr kumimoji="0" sz="1200" b="0" i="0" u="none" strike="noStrike" kern="0" cap="none" spc="0" normalizeH="0" baseline="0" noProof="0" dirty="0">
              <a:ln>
                <a:noFill/>
              </a:ln>
              <a:solidFill>
                <a:sysClr val="windowText" lastClr="000000"/>
              </a:solidFill>
              <a:effectLst/>
              <a:uLnTx/>
              <a:uFillTx/>
              <a:latin typeface="Century Gothic"/>
              <a:cs typeface="Century Gothic"/>
            </a:endParaRPr>
          </a:p>
          <a:p>
            <a:pPr marL="0" marR="0" lvl="0" indent="0" defTabSz="914400" eaLnBrk="1" fontAlgn="auto" latinLnBrk="0" hangingPunct="1">
              <a:lnSpc>
                <a:spcPct val="100000"/>
              </a:lnSpc>
              <a:spcBef>
                <a:spcPts val="160"/>
              </a:spcBef>
              <a:spcAft>
                <a:spcPts val="0"/>
              </a:spcAft>
              <a:buClrTx/>
              <a:buSzTx/>
              <a:buFontTx/>
              <a:buNone/>
              <a:tabLst/>
              <a:defRPr/>
            </a:pPr>
            <a:endParaRPr kumimoji="0" sz="1200" b="0" i="0" u="none" strike="noStrike" kern="0" cap="none" spc="0" normalizeH="0" baseline="0" noProof="0" dirty="0">
              <a:ln>
                <a:noFill/>
              </a:ln>
              <a:solidFill>
                <a:sysClr val="windowText" lastClr="000000"/>
              </a:solidFill>
              <a:effectLst/>
              <a:uLnTx/>
              <a:uFillTx/>
              <a:latin typeface="Century Gothic"/>
              <a:cs typeface="Century Gothic"/>
            </a:endParaRPr>
          </a:p>
          <a:p>
            <a:pPr>
              <a:lnSpc>
                <a:spcPct val="115000"/>
              </a:lnSpc>
              <a:spcAft>
                <a:spcPts val="1000"/>
              </a:spcAft>
            </a:pPr>
            <a:r>
              <a:rPr kumimoji="0" sz="1200" b="0" i="0" u="none" strike="noStrike" kern="0" cap="none" spc="0" normalizeH="0" baseline="0" noProof="0" dirty="0">
                <a:ln>
                  <a:noFill/>
                </a:ln>
                <a:solidFill>
                  <a:sysClr val="windowText" lastClr="000000"/>
                </a:solidFill>
                <a:effectLst/>
                <a:uLnTx/>
                <a:uFillTx/>
                <a:latin typeface="Century Gothic"/>
                <a:cs typeface="Century Gothic"/>
              </a:rPr>
              <a:t>CV</a:t>
            </a:r>
            <a:r>
              <a:rPr kumimoji="0" sz="1200" b="0" i="0" u="none" strike="noStrike" kern="0" cap="none" spc="-15" normalizeH="0" baseline="0" noProof="0" dirty="0">
                <a:ln>
                  <a:noFill/>
                </a:ln>
                <a:solidFill>
                  <a:sysClr val="windowText" lastClr="000000"/>
                </a:solidFill>
                <a:effectLst/>
                <a:uLnTx/>
                <a:uFillTx/>
                <a:latin typeface="Century Gothic"/>
                <a:cs typeface="Century Gothic"/>
              </a:rPr>
              <a:t> </a:t>
            </a:r>
            <a:r>
              <a:rPr kumimoji="0" sz="1200" b="0" i="0" u="none" strike="noStrike" kern="0" cap="none" spc="0" normalizeH="0" baseline="0" noProof="0" dirty="0">
                <a:ln>
                  <a:noFill/>
                </a:ln>
                <a:solidFill>
                  <a:sysClr val="windowText" lastClr="000000"/>
                </a:solidFill>
                <a:effectLst/>
                <a:uLnTx/>
                <a:uFillTx/>
                <a:latin typeface="Century Gothic"/>
                <a:cs typeface="Century Gothic"/>
              </a:rPr>
              <a:t>&amp;</a:t>
            </a:r>
            <a:r>
              <a:rPr kumimoji="0" sz="1200" b="0" i="0" u="none" strike="noStrike" kern="0" cap="none" spc="-5" normalizeH="0" baseline="0" noProof="0" dirty="0">
                <a:ln>
                  <a:noFill/>
                </a:ln>
                <a:solidFill>
                  <a:sysClr val="windowText" lastClr="000000"/>
                </a:solidFill>
                <a:effectLst/>
                <a:uLnTx/>
                <a:uFillTx/>
                <a:latin typeface="Century Gothic"/>
                <a:cs typeface="Century Gothic"/>
              </a:rPr>
              <a:t> </a:t>
            </a:r>
            <a:r>
              <a:rPr kumimoji="0" sz="1200" b="0" i="0" u="none" strike="noStrike" kern="0" cap="none" spc="0" normalizeH="0" baseline="0" noProof="0" dirty="0">
                <a:ln>
                  <a:noFill/>
                </a:ln>
                <a:solidFill>
                  <a:sysClr val="windowText" lastClr="000000"/>
                </a:solidFill>
                <a:effectLst/>
                <a:uLnTx/>
                <a:uFillTx/>
                <a:latin typeface="Century Gothic"/>
                <a:cs typeface="Century Gothic"/>
              </a:rPr>
              <a:t>Lettre</a:t>
            </a:r>
            <a:r>
              <a:rPr kumimoji="0" sz="1200" b="0" i="0" u="none" strike="noStrike" kern="0" cap="none" spc="-10" normalizeH="0" baseline="0" noProof="0" dirty="0">
                <a:ln>
                  <a:noFill/>
                </a:ln>
                <a:solidFill>
                  <a:sysClr val="windowText" lastClr="000000"/>
                </a:solidFill>
                <a:effectLst/>
                <a:uLnTx/>
                <a:uFillTx/>
                <a:latin typeface="Century Gothic"/>
                <a:cs typeface="Century Gothic"/>
              </a:rPr>
              <a:t> </a:t>
            </a:r>
            <a:r>
              <a:rPr kumimoji="0" sz="1200" b="0" i="0" u="none" strike="noStrike" kern="0" cap="none" spc="0" normalizeH="0" baseline="0" noProof="0" dirty="0">
                <a:ln>
                  <a:noFill/>
                </a:ln>
                <a:solidFill>
                  <a:sysClr val="windowText" lastClr="000000"/>
                </a:solidFill>
                <a:effectLst/>
                <a:uLnTx/>
                <a:uFillTx/>
                <a:latin typeface="Century Gothic"/>
                <a:cs typeface="Century Gothic"/>
              </a:rPr>
              <a:t>de</a:t>
            </a:r>
            <a:r>
              <a:rPr kumimoji="0" sz="1200" b="0" i="0" u="none" strike="noStrike" kern="0" cap="none" spc="-15" normalizeH="0" baseline="0" noProof="0" dirty="0">
                <a:ln>
                  <a:noFill/>
                </a:ln>
                <a:solidFill>
                  <a:sysClr val="windowText" lastClr="000000"/>
                </a:solidFill>
                <a:effectLst/>
                <a:uLnTx/>
                <a:uFillTx/>
                <a:latin typeface="Century Gothic"/>
                <a:cs typeface="Century Gothic"/>
              </a:rPr>
              <a:t> </a:t>
            </a:r>
            <a:r>
              <a:rPr kumimoji="0" sz="1200" b="0" i="0" u="none" strike="noStrike" kern="0" cap="none" spc="-10" normalizeH="0" baseline="0" noProof="0" dirty="0">
                <a:ln>
                  <a:noFill/>
                </a:ln>
                <a:solidFill>
                  <a:sysClr val="windowText" lastClr="000000"/>
                </a:solidFill>
                <a:effectLst/>
                <a:uLnTx/>
                <a:uFillTx/>
                <a:latin typeface="Century Gothic"/>
                <a:cs typeface="Century Gothic"/>
              </a:rPr>
              <a:t>motivation</a:t>
            </a:r>
            <a:r>
              <a:rPr kumimoji="0" sz="1200" b="0" i="0" u="none" strike="noStrike" kern="0" cap="none" spc="-5" normalizeH="0" baseline="0" noProof="0" dirty="0">
                <a:ln>
                  <a:noFill/>
                </a:ln>
                <a:solidFill>
                  <a:sysClr val="windowText" lastClr="000000"/>
                </a:solidFill>
                <a:effectLst/>
                <a:uLnTx/>
                <a:uFillTx/>
                <a:latin typeface="Century Gothic"/>
                <a:cs typeface="Century Gothic"/>
              </a:rPr>
              <a:t> </a:t>
            </a:r>
            <a:r>
              <a:rPr kumimoji="0" sz="1200" b="0" i="0" u="none" strike="noStrike" kern="0" cap="none" spc="0" normalizeH="0" baseline="0" noProof="0" dirty="0">
                <a:ln>
                  <a:noFill/>
                </a:ln>
                <a:solidFill>
                  <a:sysClr val="windowText" lastClr="000000"/>
                </a:solidFill>
                <a:effectLst/>
                <a:uLnTx/>
                <a:uFillTx/>
                <a:latin typeface="Century Gothic"/>
                <a:cs typeface="Century Gothic"/>
              </a:rPr>
              <a:t>au</a:t>
            </a:r>
            <a:r>
              <a:rPr kumimoji="0" sz="1200" b="0" i="0" u="none" strike="noStrike" kern="0" cap="none" spc="-10" normalizeH="0" baseline="0" noProof="0" dirty="0">
                <a:ln>
                  <a:noFill/>
                </a:ln>
                <a:solidFill>
                  <a:sysClr val="windowText" lastClr="000000"/>
                </a:solidFill>
                <a:effectLst/>
                <a:uLnTx/>
                <a:uFillTx/>
                <a:latin typeface="Century Gothic"/>
                <a:cs typeface="Century Gothic"/>
              </a:rPr>
              <a:t> </a:t>
            </a:r>
            <a:r>
              <a:rPr kumimoji="0" sz="1200" b="0" i="0" u="none" strike="noStrike" kern="0" cap="none" spc="0" normalizeH="0" baseline="0" noProof="0" dirty="0">
                <a:ln>
                  <a:noFill/>
                </a:ln>
                <a:solidFill>
                  <a:sysClr val="windowText" lastClr="000000"/>
                </a:solidFill>
                <a:effectLst/>
                <a:uLnTx/>
                <a:uFillTx/>
                <a:latin typeface="Century Gothic"/>
                <a:cs typeface="Century Gothic"/>
              </a:rPr>
              <a:t>plus</a:t>
            </a:r>
            <a:r>
              <a:rPr kumimoji="0" sz="1200" b="0" i="0" u="none" strike="noStrike" kern="0" cap="none" spc="-15" normalizeH="0" baseline="0" noProof="0" dirty="0">
                <a:ln>
                  <a:noFill/>
                </a:ln>
                <a:solidFill>
                  <a:sysClr val="windowText" lastClr="000000"/>
                </a:solidFill>
                <a:effectLst/>
                <a:uLnTx/>
                <a:uFillTx/>
                <a:latin typeface="Century Gothic"/>
                <a:cs typeface="Century Gothic"/>
              </a:rPr>
              <a:t> </a:t>
            </a:r>
            <a:r>
              <a:rPr kumimoji="0" sz="1200" b="0" i="0" u="none" strike="noStrike" kern="0" cap="none" spc="0" normalizeH="0" baseline="0" noProof="0" dirty="0">
                <a:ln>
                  <a:noFill/>
                </a:ln>
                <a:solidFill>
                  <a:sysClr val="windowText" lastClr="000000"/>
                </a:solidFill>
                <a:effectLst/>
                <a:uLnTx/>
                <a:uFillTx/>
                <a:latin typeface="Century Gothic"/>
                <a:cs typeface="Century Gothic"/>
              </a:rPr>
              <a:t>tard</a:t>
            </a:r>
            <a:r>
              <a:rPr kumimoji="0" sz="1200" b="0" i="0" u="none" strike="noStrike" kern="0" cap="none" spc="-10" normalizeH="0" baseline="0" noProof="0" dirty="0">
                <a:ln>
                  <a:noFill/>
                </a:ln>
                <a:solidFill>
                  <a:sysClr val="windowText" lastClr="000000"/>
                </a:solidFill>
                <a:effectLst/>
                <a:uLnTx/>
                <a:uFillTx/>
                <a:latin typeface="Century Gothic"/>
                <a:cs typeface="Century Gothic"/>
              </a:rPr>
              <a:t> </a:t>
            </a:r>
            <a:r>
              <a:rPr kumimoji="0" sz="1200" b="0" i="0" u="none" strike="noStrike" kern="0" cap="none" spc="0" normalizeH="0" baseline="0" noProof="0" dirty="0">
                <a:ln>
                  <a:noFill/>
                </a:ln>
                <a:solidFill>
                  <a:sysClr val="windowText" lastClr="000000"/>
                </a:solidFill>
                <a:effectLst/>
                <a:uLnTx/>
                <a:uFillTx/>
                <a:latin typeface="Century Gothic"/>
                <a:cs typeface="Century Gothic"/>
              </a:rPr>
              <a:t>le</a:t>
            </a:r>
            <a:r>
              <a:rPr kumimoji="0" sz="1200" b="0" i="0" u="none" strike="noStrike" kern="0" cap="none" spc="-15" normalizeH="0" baseline="0" noProof="0" dirty="0">
                <a:ln>
                  <a:noFill/>
                </a:ln>
                <a:solidFill>
                  <a:sysClr val="windowText" lastClr="000000"/>
                </a:solidFill>
                <a:effectLst/>
                <a:uLnTx/>
                <a:uFillTx/>
                <a:latin typeface="Century Gothic"/>
                <a:cs typeface="Century Gothic"/>
              </a:rPr>
              <a:t> </a:t>
            </a:r>
            <a:r>
              <a:rPr lang="fr-FR" sz="1200" b="1" u="sng" dirty="0" smtClean="0">
                <a:solidFill>
                  <a:srgbClr val="FF0000"/>
                </a:solidFill>
                <a:effectLst/>
                <a:latin typeface="Century Gothic" panose="020B0502020202020204" pitchFamily="34" charset="0"/>
                <a:ea typeface="Calibri" panose="020F0502020204030204" pitchFamily="34" charset="0"/>
              </a:rPr>
              <a:t>07 janvier 2026</a:t>
            </a:r>
            <a:r>
              <a:rPr lang="fr-FR" sz="1200" b="1" dirty="0" smtClean="0">
                <a:solidFill>
                  <a:srgbClr val="FF0000"/>
                </a:solidFill>
                <a:effectLst/>
                <a:latin typeface="Century Gothic" panose="020B0502020202020204" pitchFamily="34" charset="0"/>
                <a:ea typeface="Calibri" panose="020F0502020204030204" pitchFamily="34" charset="0"/>
              </a:rPr>
              <a:t>.</a:t>
            </a:r>
            <a:endParaRPr lang="fr-FR" sz="1600" dirty="0" smtClean="0">
              <a:effectLst/>
              <a:latin typeface="Calibri" panose="020F0502020204030204" pitchFamily="34" charset="0"/>
              <a:ea typeface="Calibri" panose="020F0502020204030204" pitchFamily="34" charset="0"/>
            </a:endParaRPr>
          </a:p>
          <a:p>
            <a:pPr marL="12700" marR="5080" lvl="0" indent="0" defTabSz="914400" eaLnBrk="1" fontAlgn="auto" latinLnBrk="0" hangingPunct="1">
              <a:lnSpc>
                <a:spcPct val="114999"/>
              </a:lnSpc>
              <a:spcBef>
                <a:spcPts val="0"/>
              </a:spcBef>
              <a:spcAft>
                <a:spcPts val="0"/>
              </a:spcAft>
              <a:buClrTx/>
              <a:buSzTx/>
              <a:buFontTx/>
              <a:buNone/>
              <a:tabLst/>
              <a:defRPr/>
            </a:pPr>
            <a:r>
              <a:rPr kumimoji="0" sz="1200" b="1" i="0" u="sng" strike="noStrike" kern="0" cap="none" spc="0" normalizeH="0" baseline="0" noProof="0" dirty="0" smtClean="0">
                <a:ln>
                  <a:noFill/>
                </a:ln>
                <a:solidFill>
                  <a:sysClr val="windowText" lastClr="000000"/>
                </a:solidFill>
                <a:effectLst/>
                <a:uLnTx/>
                <a:uFill>
                  <a:solidFill>
                    <a:srgbClr val="000000"/>
                  </a:solidFill>
                </a:uFill>
                <a:latin typeface="Century Gothic"/>
                <a:cs typeface="Century Gothic"/>
              </a:rPr>
              <a:t>N.</a:t>
            </a:r>
            <a:r>
              <a:rPr kumimoji="0" sz="1200" b="1" i="0" u="none" strike="noStrike" kern="0" cap="none" spc="0" normalizeH="0" baseline="0" noProof="0" dirty="0" smtClean="0">
                <a:ln>
                  <a:noFill/>
                </a:ln>
                <a:solidFill>
                  <a:sysClr val="windowText" lastClr="000000"/>
                </a:solidFill>
                <a:effectLst/>
                <a:uLnTx/>
                <a:uFillTx/>
                <a:latin typeface="Century Gothic"/>
                <a:cs typeface="Century Gothic"/>
              </a:rPr>
              <a:t>B</a:t>
            </a:r>
            <a:r>
              <a:rPr kumimoji="0" sz="1200" b="1" i="0" u="none" strike="noStrike" kern="0" cap="none" spc="-25" normalizeH="0" baseline="0" noProof="0" dirty="0" smtClean="0">
                <a:ln>
                  <a:noFill/>
                </a:ln>
                <a:solidFill>
                  <a:sysClr val="windowText" lastClr="000000"/>
                </a:solidFill>
                <a:effectLst/>
                <a:uLnTx/>
                <a:uFillTx/>
                <a:latin typeface="Century Gothic"/>
                <a:cs typeface="Century Gothic"/>
              </a:rPr>
              <a:t> </a:t>
            </a:r>
            <a:r>
              <a:rPr kumimoji="0" sz="1200" b="0" i="0" u="none" strike="noStrike" kern="0" cap="none" spc="0" normalizeH="0" baseline="0" noProof="0" dirty="0">
                <a:ln>
                  <a:noFill/>
                </a:ln>
                <a:solidFill>
                  <a:sysClr val="windowText" lastClr="000000"/>
                </a:solidFill>
                <a:effectLst/>
                <a:uLnTx/>
                <a:uFillTx/>
                <a:latin typeface="Century Gothic"/>
                <a:cs typeface="Century Gothic"/>
              </a:rPr>
              <a:t>:</a:t>
            </a:r>
            <a:r>
              <a:rPr kumimoji="0" sz="1200" b="0" i="0" u="none" strike="noStrike" kern="0" cap="none" spc="-20" normalizeH="0" baseline="0" noProof="0" dirty="0">
                <a:ln>
                  <a:noFill/>
                </a:ln>
                <a:solidFill>
                  <a:sysClr val="windowText" lastClr="000000"/>
                </a:solidFill>
                <a:effectLst/>
                <a:uLnTx/>
                <a:uFillTx/>
                <a:latin typeface="Century Gothic"/>
                <a:cs typeface="Century Gothic"/>
              </a:rPr>
              <a:t> </a:t>
            </a:r>
            <a:r>
              <a:rPr kumimoji="0" sz="1200" b="0" i="0" u="none" strike="noStrike" kern="0" cap="none" spc="0" normalizeH="0" baseline="0" noProof="0" dirty="0">
                <a:ln>
                  <a:noFill/>
                </a:ln>
                <a:solidFill>
                  <a:sysClr val="windowText" lastClr="000000"/>
                </a:solidFill>
                <a:effectLst/>
                <a:uLnTx/>
                <a:uFillTx/>
                <a:latin typeface="Century Gothic"/>
                <a:cs typeface="Century Gothic"/>
              </a:rPr>
              <a:t>les</a:t>
            </a:r>
            <a:r>
              <a:rPr kumimoji="0" sz="1200" b="0" i="0" u="none" strike="noStrike" kern="0" cap="none" spc="-25" normalizeH="0" baseline="0" noProof="0" dirty="0">
                <a:ln>
                  <a:noFill/>
                </a:ln>
                <a:solidFill>
                  <a:sysClr val="windowText" lastClr="000000"/>
                </a:solidFill>
                <a:effectLst/>
                <a:uLnTx/>
                <a:uFillTx/>
                <a:latin typeface="Century Gothic"/>
                <a:cs typeface="Century Gothic"/>
              </a:rPr>
              <a:t> </a:t>
            </a:r>
            <a:r>
              <a:rPr kumimoji="0" sz="1200" b="0" i="0" u="none" strike="noStrike" kern="0" cap="none" spc="0" normalizeH="0" baseline="0" noProof="0" dirty="0">
                <a:ln>
                  <a:noFill/>
                </a:ln>
                <a:solidFill>
                  <a:sysClr val="windowText" lastClr="000000"/>
                </a:solidFill>
                <a:effectLst/>
                <a:uLnTx/>
                <a:uFillTx/>
                <a:latin typeface="Century Gothic"/>
                <a:cs typeface="Century Gothic"/>
              </a:rPr>
              <a:t>dossiers</a:t>
            </a:r>
            <a:r>
              <a:rPr kumimoji="0" sz="1200" b="0" i="0" u="none" strike="noStrike" kern="0" cap="none" spc="-30" normalizeH="0" baseline="0" noProof="0" dirty="0">
                <a:ln>
                  <a:noFill/>
                </a:ln>
                <a:solidFill>
                  <a:sysClr val="windowText" lastClr="000000"/>
                </a:solidFill>
                <a:effectLst/>
                <a:uLnTx/>
                <a:uFillTx/>
                <a:latin typeface="Century Gothic"/>
                <a:cs typeface="Century Gothic"/>
              </a:rPr>
              <a:t> </a:t>
            </a:r>
            <a:r>
              <a:rPr kumimoji="0" sz="1200" b="0" i="0" u="none" strike="noStrike" kern="0" cap="none" spc="0" normalizeH="0" baseline="0" noProof="0" dirty="0">
                <a:ln>
                  <a:noFill/>
                </a:ln>
                <a:solidFill>
                  <a:sysClr val="windowText" lastClr="000000"/>
                </a:solidFill>
                <a:effectLst/>
                <a:uLnTx/>
                <a:uFillTx/>
                <a:latin typeface="Century Gothic"/>
                <a:cs typeface="Century Gothic"/>
              </a:rPr>
              <a:t>de</a:t>
            </a:r>
            <a:r>
              <a:rPr kumimoji="0" sz="1200" b="0" i="0" u="none" strike="noStrike" kern="0" cap="none" spc="-25" normalizeH="0" baseline="0" noProof="0" dirty="0">
                <a:ln>
                  <a:noFill/>
                </a:ln>
                <a:solidFill>
                  <a:sysClr val="windowText" lastClr="000000"/>
                </a:solidFill>
                <a:effectLst/>
                <a:uLnTx/>
                <a:uFillTx/>
                <a:latin typeface="Century Gothic"/>
                <a:cs typeface="Century Gothic"/>
              </a:rPr>
              <a:t> </a:t>
            </a:r>
            <a:r>
              <a:rPr kumimoji="0" sz="1200" b="0" i="0" u="none" strike="noStrike" kern="0" cap="none" spc="0" normalizeH="0" baseline="0" noProof="0" dirty="0">
                <a:ln>
                  <a:noFill/>
                </a:ln>
                <a:solidFill>
                  <a:sysClr val="windowText" lastClr="000000"/>
                </a:solidFill>
                <a:effectLst/>
                <a:uLnTx/>
                <a:uFillTx/>
                <a:latin typeface="Century Gothic"/>
                <a:cs typeface="Century Gothic"/>
              </a:rPr>
              <a:t>candidatures</a:t>
            </a:r>
            <a:r>
              <a:rPr kumimoji="0" sz="1200" b="0" i="0" u="none" strike="noStrike" kern="0" cap="none" spc="-30" normalizeH="0" baseline="0" noProof="0" dirty="0">
                <a:ln>
                  <a:noFill/>
                </a:ln>
                <a:solidFill>
                  <a:sysClr val="windowText" lastClr="000000"/>
                </a:solidFill>
                <a:effectLst/>
                <a:uLnTx/>
                <a:uFillTx/>
                <a:latin typeface="Century Gothic"/>
                <a:cs typeface="Century Gothic"/>
              </a:rPr>
              <a:t> </a:t>
            </a:r>
            <a:r>
              <a:rPr kumimoji="0" sz="1200" b="0" i="0" u="none" strike="noStrike" kern="0" cap="none" spc="0" normalizeH="0" baseline="0" noProof="0" dirty="0">
                <a:ln>
                  <a:noFill/>
                </a:ln>
                <a:solidFill>
                  <a:sysClr val="windowText" lastClr="000000"/>
                </a:solidFill>
                <a:effectLst/>
                <a:uLnTx/>
                <a:uFillTx/>
                <a:latin typeface="Century Gothic"/>
                <a:cs typeface="Century Gothic"/>
              </a:rPr>
              <a:t>sont</a:t>
            </a:r>
            <a:r>
              <a:rPr kumimoji="0" sz="1200" b="0" i="0" u="none" strike="noStrike" kern="0" cap="none" spc="-20" normalizeH="0" baseline="0" noProof="0" dirty="0">
                <a:ln>
                  <a:noFill/>
                </a:ln>
                <a:solidFill>
                  <a:sysClr val="windowText" lastClr="000000"/>
                </a:solidFill>
                <a:effectLst/>
                <a:uLnTx/>
                <a:uFillTx/>
                <a:latin typeface="Century Gothic"/>
                <a:cs typeface="Century Gothic"/>
              </a:rPr>
              <a:t> </a:t>
            </a:r>
            <a:r>
              <a:rPr kumimoji="0" sz="1200" b="0" i="0" u="none" strike="noStrike" kern="0" cap="none" spc="0" normalizeH="0" baseline="0" noProof="0" dirty="0">
                <a:ln>
                  <a:noFill/>
                </a:ln>
                <a:solidFill>
                  <a:sysClr val="windowText" lastClr="000000"/>
                </a:solidFill>
                <a:effectLst/>
                <a:uLnTx/>
                <a:uFillTx/>
                <a:latin typeface="Century Gothic"/>
                <a:cs typeface="Century Gothic"/>
              </a:rPr>
              <a:t>à</a:t>
            </a:r>
            <a:r>
              <a:rPr kumimoji="0" sz="1200" b="0" i="0" u="none" strike="noStrike" kern="0" cap="none" spc="-15" normalizeH="0" baseline="0" noProof="0" dirty="0">
                <a:ln>
                  <a:noFill/>
                </a:ln>
                <a:solidFill>
                  <a:sysClr val="windowText" lastClr="000000"/>
                </a:solidFill>
                <a:effectLst/>
                <a:uLnTx/>
                <a:uFillTx/>
                <a:latin typeface="Century Gothic"/>
                <a:cs typeface="Century Gothic"/>
              </a:rPr>
              <a:t> </a:t>
            </a:r>
            <a:r>
              <a:rPr kumimoji="0" sz="1200" b="0" i="0" u="none" strike="noStrike" kern="0" cap="none" spc="0" normalizeH="0" baseline="0" noProof="0" dirty="0">
                <a:ln>
                  <a:noFill/>
                </a:ln>
                <a:solidFill>
                  <a:sysClr val="windowText" lastClr="000000"/>
                </a:solidFill>
                <a:effectLst/>
                <a:uLnTx/>
                <a:uFillTx/>
                <a:latin typeface="Century Gothic"/>
                <a:cs typeface="Century Gothic"/>
              </a:rPr>
              <a:t>transmettre</a:t>
            </a:r>
            <a:r>
              <a:rPr kumimoji="0" sz="1200" b="0" i="0" u="none" strike="noStrike" kern="0" cap="none" spc="-30" normalizeH="0" baseline="0" noProof="0" dirty="0">
                <a:ln>
                  <a:noFill/>
                </a:ln>
                <a:solidFill>
                  <a:sysClr val="windowText" lastClr="000000"/>
                </a:solidFill>
                <a:effectLst/>
                <a:uLnTx/>
                <a:uFillTx/>
                <a:latin typeface="Century Gothic"/>
                <a:cs typeface="Century Gothic"/>
              </a:rPr>
              <a:t> </a:t>
            </a:r>
            <a:r>
              <a:rPr kumimoji="0" sz="1200" b="0" i="0" u="none" strike="noStrike" kern="0" cap="none" spc="0" normalizeH="0" baseline="0" noProof="0" dirty="0">
                <a:ln>
                  <a:noFill/>
                </a:ln>
                <a:solidFill>
                  <a:sysClr val="windowText" lastClr="000000"/>
                </a:solidFill>
                <a:effectLst/>
                <a:uLnTx/>
                <a:uFillTx/>
                <a:latin typeface="Century Gothic"/>
                <a:cs typeface="Century Gothic"/>
              </a:rPr>
              <a:t>simultanément</a:t>
            </a:r>
            <a:r>
              <a:rPr kumimoji="0" sz="1200" b="0" i="0" u="none" strike="noStrike" kern="0" cap="none" spc="-20" normalizeH="0" baseline="0" noProof="0" dirty="0">
                <a:ln>
                  <a:noFill/>
                </a:ln>
                <a:solidFill>
                  <a:sysClr val="windowText" lastClr="000000"/>
                </a:solidFill>
                <a:effectLst/>
                <a:uLnTx/>
                <a:uFillTx/>
                <a:latin typeface="Century Gothic"/>
                <a:cs typeface="Century Gothic"/>
              </a:rPr>
              <a:t> </a:t>
            </a:r>
            <a:r>
              <a:rPr kumimoji="0" sz="1200" b="0" i="0" u="none" strike="noStrike" kern="0" cap="none" spc="0" normalizeH="0" baseline="0" noProof="0" dirty="0">
                <a:ln>
                  <a:noFill/>
                </a:ln>
                <a:solidFill>
                  <a:sysClr val="windowText" lastClr="000000"/>
                </a:solidFill>
                <a:effectLst/>
                <a:uLnTx/>
                <a:uFillTx/>
                <a:latin typeface="Century Gothic"/>
                <a:cs typeface="Century Gothic"/>
              </a:rPr>
              <a:t>à</a:t>
            </a:r>
            <a:r>
              <a:rPr kumimoji="0" sz="1200" b="0" i="0" u="none" strike="noStrike" kern="0" cap="none" spc="-15" normalizeH="0" baseline="0" noProof="0" dirty="0">
                <a:ln>
                  <a:noFill/>
                </a:ln>
                <a:solidFill>
                  <a:sysClr val="windowText" lastClr="000000"/>
                </a:solidFill>
                <a:effectLst/>
                <a:uLnTx/>
                <a:uFillTx/>
                <a:latin typeface="Century Gothic"/>
                <a:cs typeface="Century Gothic"/>
              </a:rPr>
              <a:t> </a:t>
            </a:r>
            <a:r>
              <a:rPr kumimoji="0" sz="1200" b="0" i="0" u="none" strike="noStrike" kern="0" cap="none" spc="-10" normalizeH="0" baseline="0" noProof="0" dirty="0">
                <a:ln>
                  <a:noFill/>
                </a:ln>
                <a:solidFill>
                  <a:sysClr val="windowText" lastClr="000000"/>
                </a:solidFill>
                <a:effectLst/>
                <a:uLnTx/>
                <a:uFillTx/>
                <a:latin typeface="Century Gothic"/>
                <a:cs typeface="Century Gothic"/>
              </a:rPr>
              <a:t>l’</a:t>
            </a:r>
            <a:r>
              <a:rPr kumimoji="0" sz="1200" b="1" i="0" u="none" strike="noStrike" kern="0" cap="none" spc="-10" normalizeH="0" baseline="0" noProof="0" dirty="0">
                <a:ln>
                  <a:noFill/>
                </a:ln>
                <a:solidFill>
                  <a:sysClr val="windowText" lastClr="000000"/>
                </a:solidFill>
                <a:effectLst/>
                <a:uLnTx/>
                <a:uFillTx/>
                <a:latin typeface="Century Gothic"/>
                <a:cs typeface="Century Gothic"/>
              </a:rPr>
              <a:t>ACPE </a:t>
            </a:r>
            <a:r>
              <a:rPr kumimoji="0" sz="1200" b="0" i="0" u="none" strike="noStrike" kern="0" cap="none" spc="0" normalizeH="0" baseline="0" noProof="0" dirty="0">
                <a:ln>
                  <a:noFill/>
                </a:ln>
                <a:solidFill>
                  <a:sysClr val="windowText" lastClr="000000"/>
                </a:solidFill>
                <a:effectLst/>
                <a:uLnTx/>
                <a:uFillTx/>
                <a:latin typeface="Century Gothic"/>
                <a:cs typeface="Century Gothic"/>
              </a:rPr>
              <a:t>et</a:t>
            </a:r>
            <a:r>
              <a:rPr kumimoji="0" sz="1200" b="0" i="0" u="none" strike="noStrike" kern="0" cap="none" spc="-15" normalizeH="0" baseline="0" noProof="0" dirty="0">
                <a:ln>
                  <a:noFill/>
                </a:ln>
                <a:solidFill>
                  <a:sysClr val="windowText" lastClr="000000"/>
                </a:solidFill>
                <a:effectLst/>
                <a:uLnTx/>
                <a:uFillTx/>
                <a:latin typeface="Century Gothic"/>
                <a:cs typeface="Century Gothic"/>
              </a:rPr>
              <a:t> </a:t>
            </a:r>
            <a:r>
              <a:rPr kumimoji="0" sz="1200" b="0" i="0" u="none" strike="noStrike" kern="0" cap="none" spc="0" normalizeH="0" baseline="0" noProof="0" dirty="0">
                <a:ln>
                  <a:noFill/>
                </a:ln>
                <a:solidFill>
                  <a:sysClr val="windowText" lastClr="000000"/>
                </a:solidFill>
                <a:effectLst/>
                <a:uLnTx/>
                <a:uFillTx/>
                <a:latin typeface="Century Gothic"/>
                <a:cs typeface="Century Gothic"/>
              </a:rPr>
              <a:t>à</a:t>
            </a:r>
            <a:r>
              <a:rPr kumimoji="0" sz="1200" b="0" i="0" u="none" strike="noStrike" kern="0" cap="none" spc="-10" normalizeH="0" baseline="0" noProof="0" dirty="0">
                <a:ln>
                  <a:noFill/>
                </a:ln>
                <a:solidFill>
                  <a:sysClr val="windowText" lastClr="000000"/>
                </a:solidFill>
                <a:effectLst/>
                <a:uLnTx/>
                <a:uFillTx/>
                <a:latin typeface="Century Gothic"/>
                <a:cs typeface="Century Gothic"/>
              </a:rPr>
              <a:t> </a:t>
            </a:r>
            <a:r>
              <a:rPr kumimoji="0" sz="1200" b="0" i="0" u="none" strike="noStrike" kern="0" cap="none" spc="0" normalizeH="0" baseline="0" noProof="0" dirty="0">
                <a:ln>
                  <a:noFill/>
                </a:ln>
                <a:solidFill>
                  <a:sysClr val="windowText" lastClr="000000"/>
                </a:solidFill>
                <a:effectLst/>
                <a:uLnTx/>
                <a:uFillTx/>
                <a:latin typeface="Century Gothic"/>
                <a:cs typeface="Century Gothic"/>
              </a:rPr>
              <a:t>l’adresse</a:t>
            </a:r>
            <a:r>
              <a:rPr kumimoji="0" sz="1200" b="0" i="0" u="none" strike="noStrike" kern="0" cap="none" spc="-20" normalizeH="0" baseline="0" noProof="0" dirty="0">
                <a:ln>
                  <a:noFill/>
                </a:ln>
                <a:solidFill>
                  <a:sysClr val="windowText" lastClr="000000"/>
                </a:solidFill>
                <a:effectLst/>
                <a:uLnTx/>
                <a:uFillTx/>
                <a:latin typeface="Century Gothic"/>
                <a:cs typeface="Century Gothic"/>
              </a:rPr>
              <a:t> </a:t>
            </a:r>
            <a:r>
              <a:rPr kumimoji="0" sz="1200" b="0" i="0" u="none" strike="noStrike" kern="0" cap="none" spc="0" normalizeH="0" baseline="0" noProof="0" dirty="0">
                <a:ln>
                  <a:noFill/>
                </a:ln>
                <a:solidFill>
                  <a:sysClr val="windowText" lastClr="000000"/>
                </a:solidFill>
                <a:effectLst/>
                <a:uLnTx/>
                <a:uFillTx/>
                <a:latin typeface="Century Gothic"/>
                <a:cs typeface="Century Gothic"/>
              </a:rPr>
              <a:t>suivante</a:t>
            </a:r>
            <a:r>
              <a:rPr kumimoji="0" sz="1200" b="0" i="0" u="none" strike="noStrike" kern="0" cap="none" spc="-20" normalizeH="0" baseline="0" noProof="0" dirty="0">
                <a:ln>
                  <a:noFill/>
                </a:ln>
                <a:solidFill>
                  <a:sysClr val="windowText" lastClr="000000"/>
                </a:solidFill>
                <a:effectLst/>
                <a:uLnTx/>
                <a:uFillTx/>
                <a:latin typeface="Century Gothic"/>
                <a:cs typeface="Century Gothic"/>
              </a:rPr>
              <a:t> </a:t>
            </a:r>
            <a:r>
              <a:rPr kumimoji="0" sz="1200" b="0" i="0" u="none" strike="noStrike" kern="0" cap="none" spc="0" normalizeH="0" baseline="0" noProof="0" dirty="0">
                <a:ln>
                  <a:noFill/>
                </a:ln>
                <a:solidFill>
                  <a:sysClr val="windowText" lastClr="000000"/>
                </a:solidFill>
                <a:effectLst/>
                <a:uLnTx/>
                <a:uFillTx/>
                <a:latin typeface="Century Gothic"/>
                <a:cs typeface="Century Gothic"/>
              </a:rPr>
              <a:t>:</a:t>
            </a:r>
            <a:r>
              <a:rPr kumimoji="0" sz="1200" b="0" i="0" u="none" strike="noStrike" kern="0" cap="none" spc="-10" normalizeH="0" baseline="0" noProof="0" dirty="0">
                <a:ln>
                  <a:noFill/>
                </a:ln>
                <a:solidFill>
                  <a:sysClr val="windowText" lastClr="000000"/>
                </a:solidFill>
                <a:effectLst/>
                <a:uLnTx/>
                <a:uFillTx/>
                <a:latin typeface="Century Gothic"/>
                <a:cs typeface="Century Gothic"/>
              </a:rPr>
              <a:t> </a:t>
            </a:r>
            <a:r>
              <a:rPr kumimoji="0" sz="1200" b="1" i="0" u="sng" strike="noStrike" kern="0" cap="none" spc="-10" normalizeH="0" baseline="0" noProof="0" dirty="0">
                <a:ln>
                  <a:noFill/>
                </a:ln>
                <a:solidFill>
                  <a:sysClr val="windowText" lastClr="000000"/>
                </a:solidFill>
                <a:effectLst/>
                <a:uLnTx/>
                <a:uFill>
                  <a:solidFill>
                    <a:srgbClr val="000000"/>
                  </a:solidFill>
                </a:uFill>
                <a:latin typeface="Century Gothic"/>
                <a:cs typeface="Century Gothic"/>
                <a:hlinkClick r:id="rId3"/>
              </a:rPr>
              <a:t>recrutement.ubacongo@ubagroup.com</a:t>
            </a:r>
            <a:endParaRPr kumimoji="0" sz="1200" b="0" i="0" u="none" strike="noStrike" kern="0" cap="none" spc="0" normalizeH="0" baseline="0" noProof="0" dirty="0">
              <a:ln>
                <a:noFill/>
              </a:ln>
              <a:solidFill>
                <a:sysClr val="windowText" lastClr="000000"/>
              </a:solidFill>
              <a:effectLst/>
              <a:uLnTx/>
              <a:uFillTx/>
              <a:latin typeface="Century Gothic"/>
              <a:cs typeface="Century Gothic"/>
            </a:endParaRPr>
          </a:p>
        </p:txBody>
      </p:sp>
      <p:sp>
        <p:nvSpPr>
          <p:cNvPr id="5" name="object 5"/>
          <p:cNvSpPr txBox="1"/>
          <p:nvPr/>
        </p:nvSpPr>
        <p:spPr>
          <a:xfrm>
            <a:off x="416179" y="6564503"/>
            <a:ext cx="1843405" cy="153670"/>
          </a:xfrm>
          <a:prstGeom prst="rect">
            <a:avLst/>
          </a:prstGeom>
        </p:spPr>
        <p:txBody>
          <a:bodyPr vert="horz" wrap="square" lIns="0" tIns="0" rIns="0" bIns="0" rtlCol="0">
            <a:spAutoFit/>
          </a:bodyPr>
          <a:lstStyle/>
          <a:p>
            <a:pPr marL="12700" marR="0" lvl="0" indent="0" defTabSz="914400" eaLnBrk="1" fontAlgn="auto" latinLnBrk="0" hangingPunct="1">
              <a:lnSpc>
                <a:spcPts val="1100"/>
              </a:lnSpc>
              <a:spcBef>
                <a:spcPts val="0"/>
              </a:spcBef>
              <a:spcAft>
                <a:spcPts val="0"/>
              </a:spcAft>
              <a:buClrTx/>
              <a:buSzTx/>
              <a:buFontTx/>
              <a:buNone/>
              <a:tabLst/>
              <a:defRPr/>
            </a:pPr>
            <a:r>
              <a:rPr kumimoji="0" sz="1000" b="0" i="0" u="none" strike="noStrike" kern="0" cap="none" spc="-20" normalizeH="0" baseline="0" noProof="0" dirty="0">
                <a:ln>
                  <a:noFill/>
                </a:ln>
                <a:solidFill>
                  <a:srgbClr val="BE3631"/>
                </a:solidFill>
                <a:effectLst/>
                <a:uLnTx/>
                <a:uFillTx/>
                <a:latin typeface="Geneva"/>
                <a:cs typeface="Geneva"/>
                <a:hlinkClick r:id="rId4"/>
              </a:rPr>
              <a:t>www.ubacongobrazzaville.com</a:t>
            </a:r>
            <a:endParaRPr kumimoji="0" sz="1000" b="0" i="0" u="none" strike="noStrike" kern="0" cap="none" spc="0" normalizeH="0" baseline="0" noProof="0">
              <a:ln>
                <a:noFill/>
              </a:ln>
              <a:solidFill>
                <a:sysClr val="windowText" lastClr="000000"/>
              </a:solidFill>
              <a:effectLst/>
              <a:uLnTx/>
              <a:uFillTx/>
              <a:latin typeface="Geneva"/>
              <a:cs typeface="Geneva"/>
            </a:endParaRPr>
          </a:p>
        </p:txBody>
      </p:sp>
      <p:sp>
        <p:nvSpPr>
          <p:cNvPr id="6" name="object 6"/>
          <p:cNvSpPr txBox="1">
            <a:spLocks noGrp="1"/>
          </p:cNvSpPr>
          <p:nvPr>
            <p:ph type="ftr" sz="quarter" idx="5"/>
          </p:nvPr>
        </p:nvSpPr>
        <p:spPr>
          <a:prstGeom prst="rect">
            <a:avLst/>
          </a:prstGeom>
        </p:spPr>
        <p:txBody>
          <a:bodyPr vert="horz" wrap="square" lIns="0" tIns="0" rIns="0" bIns="0" rtlCol="0">
            <a:spAutoFit/>
          </a:bodyPr>
          <a:lstStyle/>
          <a:p>
            <a:pPr marL="12700" marR="0" lvl="0" indent="0" defTabSz="914400" eaLnBrk="1" fontAlgn="auto" latinLnBrk="0" hangingPunct="1">
              <a:lnSpc>
                <a:spcPts val="1100"/>
              </a:lnSpc>
              <a:spcBef>
                <a:spcPts val="0"/>
              </a:spcBef>
              <a:spcAft>
                <a:spcPts val="0"/>
              </a:spcAft>
              <a:buClrTx/>
              <a:buSzTx/>
              <a:buFontTx/>
              <a:buNone/>
              <a:tabLst/>
              <a:defRPr/>
            </a:pPr>
            <a:r>
              <a:rPr kumimoji="0" sz="1000" b="0" i="0" u="none" strike="noStrike" kern="0" cap="none" spc="-35" normalizeH="0" baseline="0" noProof="0" dirty="0">
                <a:ln>
                  <a:noFill/>
                </a:ln>
                <a:solidFill>
                  <a:srgbClr val="BE3631"/>
                </a:solidFill>
                <a:effectLst/>
                <a:uLnTx/>
                <a:uFillTx/>
                <a:latin typeface="Geneva"/>
              </a:rPr>
              <a:t>Africa's</a:t>
            </a:r>
            <a:r>
              <a:rPr kumimoji="0" sz="1000" b="0" i="0" u="none" strike="noStrike" kern="0" cap="none" spc="-45" normalizeH="0" baseline="0" noProof="0" dirty="0">
                <a:ln>
                  <a:noFill/>
                </a:ln>
                <a:solidFill>
                  <a:srgbClr val="BE3631"/>
                </a:solidFill>
                <a:effectLst/>
                <a:uLnTx/>
                <a:uFillTx/>
                <a:latin typeface="Geneva"/>
              </a:rPr>
              <a:t> </a:t>
            </a:r>
            <a:r>
              <a:rPr kumimoji="0" sz="1000" b="0" i="0" u="none" strike="noStrike" kern="0" cap="none" spc="0" normalizeH="0" baseline="0" noProof="0" dirty="0">
                <a:ln>
                  <a:noFill/>
                </a:ln>
                <a:solidFill>
                  <a:srgbClr val="BE3631"/>
                </a:solidFill>
                <a:effectLst/>
                <a:uLnTx/>
                <a:uFillTx/>
                <a:latin typeface="Geneva"/>
              </a:rPr>
              <a:t>Global</a:t>
            </a:r>
            <a:r>
              <a:rPr kumimoji="0" sz="1000" b="0" i="0" u="none" strike="noStrike" kern="0" cap="none" spc="-40" normalizeH="0" baseline="0" noProof="0" dirty="0">
                <a:ln>
                  <a:noFill/>
                </a:ln>
                <a:solidFill>
                  <a:srgbClr val="BE3631"/>
                </a:solidFill>
                <a:effectLst/>
                <a:uLnTx/>
                <a:uFillTx/>
                <a:latin typeface="Geneva"/>
              </a:rPr>
              <a:t> </a:t>
            </a:r>
            <a:r>
              <a:rPr kumimoji="0" sz="1000" b="0" i="0" u="none" strike="noStrike" kern="0" cap="none" spc="-20" normalizeH="0" baseline="0" noProof="0" dirty="0">
                <a:ln>
                  <a:noFill/>
                </a:ln>
                <a:solidFill>
                  <a:srgbClr val="BE3631"/>
                </a:solidFill>
                <a:effectLst/>
                <a:uLnTx/>
                <a:uFillTx/>
                <a:latin typeface="Geneva"/>
              </a:rPr>
              <a:t>Bank</a:t>
            </a:r>
          </a:p>
        </p:txBody>
      </p:sp>
      <p:sp>
        <p:nvSpPr>
          <p:cNvPr id="4" name="object 4"/>
          <p:cNvSpPr txBox="1"/>
          <p:nvPr/>
        </p:nvSpPr>
        <p:spPr>
          <a:xfrm>
            <a:off x="455345" y="325628"/>
            <a:ext cx="2233295" cy="393056"/>
          </a:xfrm>
          <a:prstGeom prst="rect">
            <a:avLst/>
          </a:prstGeom>
        </p:spPr>
        <p:txBody>
          <a:bodyPr vert="horz" wrap="square" lIns="0" tIns="23495"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200" b="1" i="0" u="none" strike="noStrike" kern="0" cap="none" spc="0" normalizeH="0" baseline="0" noProof="0" dirty="0">
                <a:ln>
                  <a:noFill/>
                </a:ln>
                <a:solidFill>
                  <a:srgbClr val="FF0000"/>
                </a:solidFill>
                <a:effectLst/>
                <a:uLnTx/>
                <a:uFillTx/>
                <a:latin typeface="Century Gothic"/>
                <a:cs typeface="Century Gothic"/>
              </a:rPr>
              <a:t>Description</a:t>
            </a:r>
            <a:r>
              <a:rPr kumimoji="0" sz="1200" b="1" i="0" u="none" strike="noStrike" kern="0" cap="none" spc="-25" normalizeH="0" baseline="0" noProof="0" dirty="0">
                <a:ln>
                  <a:noFill/>
                </a:ln>
                <a:solidFill>
                  <a:srgbClr val="FF0000"/>
                </a:solidFill>
                <a:effectLst/>
                <a:uLnTx/>
                <a:uFillTx/>
                <a:latin typeface="Century Gothic"/>
                <a:cs typeface="Century Gothic"/>
              </a:rPr>
              <a:t> </a:t>
            </a:r>
            <a:r>
              <a:rPr kumimoji="0" sz="1200" b="1" i="0" u="none" strike="noStrike" kern="0" cap="none" spc="0" normalizeH="0" baseline="0" noProof="0" dirty="0">
                <a:ln>
                  <a:noFill/>
                </a:ln>
                <a:solidFill>
                  <a:srgbClr val="FF0000"/>
                </a:solidFill>
                <a:effectLst/>
                <a:uLnTx/>
                <a:uFillTx/>
                <a:latin typeface="Century Gothic"/>
                <a:cs typeface="Century Gothic"/>
              </a:rPr>
              <a:t>de</a:t>
            </a:r>
            <a:r>
              <a:rPr kumimoji="0" sz="1200" b="1" i="0" u="none" strike="noStrike" kern="0" cap="none" spc="-35" normalizeH="0" baseline="0" noProof="0" dirty="0">
                <a:ln>
                  <a:noFill/>
                </a:ln>
                <a:solidFill>
                  <a:srgbClr val="FF0000"/>
                </a:solidFill>
                <a:effectLst/>
                <a:uLnTx/>
                <a:uFillTx/>
                <a:latin typeface="Century Gothic"/>
                <a:cs typeface="Century Gothic"/>
              </a:rPr>
              <a:t> </a:t>
            </a:r>
            <a:r>
              <a:rPr kumimoji="0" sz="1200" b="1" i="0" u="none" strike="noStrike" kern="0" cap="none" spc="0" normalizeH="0" baseline="0" noProof="0" dirty="0">
                <a:ln>
                  <a:noFill/>
                </a:ln>
                <a:solidFill>
                  <a:srgbClr val="FF0000"/>
                </a:solidFill>
                <a:effectLst/>
                <a:uLnTx/>
                <a:uFillTx/>
                <a:latin typeface="Century Gothic"/>
                <a:cs typeface="Century Gothic"/>
              </a:rPr>
              <a:t>l’offre</a:t>
            </a:r>
            <a:r>
              <a:rPr kumimoji="0" sz="1200" b="1" i="0" u="none" strike="noStrike" kern="0" cap="none" spc="-30" normalizeH="0" baseline="0" noProof="0" dirty="0">
                <a:ln>
                  <a:noFill/>
                </a:ln>
                <a:solidFill>
                  <a:srgbClr val="FF0000"/>
                </a:solidFill>
                <a:effectLst/>
                <a:uLnTx/>
                <a:uFillTx/>
                <a:latin typeface="Century Gothic"/>
                <a:cs typeface="Century Gothic"/>
              </a:rPr>
              <a:t> </a:t>
            </a:r>
            <a:r>
              <a:rPr kumimoji="0" sz="1200" b="1" i="0" u="none" strike="noStrike" kern="0" cap="none" spc="-10" normalizeH="0" baseline="0" noProof="0" dirty="0" err="1">
                <a:ln>
                  <a:noFill/>
                </a:ln>
                <a:solidFill>
                  <a:srgbClr val="FF0000"/>
                </a:solidFill>
                <a:effectLst/>
                <a:uLnTx/>
                <a:uFillTx/>
                <a:latin typeface="Century Gothic"/>
                <a:cs typeface="Century Gothic"/>
              </a:rPr>
              <a:t>d’emploi</a:t>
            </a:r>
            <a:r>
              <a:rPr kumimoji="0" sz="1200" b="1" i="0" u="none" strike="noStrike" kern="0" cap="none" spc="-10" normalizeH="0" baseline="0" noProof="0" dirty="0">
                <a:ln>
                  <a:noFill/>
                </a:ln>
                <a:solidFill>
                  <a:srgbClr val="FF0000"/>
                </a:solidFill>
                <a:effectLst/>
                <a:uLnTx/>
                <a:uFillTx/>
                <a:latin typeface="Century Gothic"/>
                <a:cs typeface="Century Gothic"/>
              </a:rPr>
              <a:t> </a:t>
            </a:r>
            <a:r>
              <a:rPr lang="fr-FR" sz="1200" b="1" dirty="0"/>
              <a:t>UBA-040-2025</a:t>
            </a:r>
            <a:endParaRPr kumimoji="0" lang="fr-FR" sz="1200" b="1" i="0" u="none" strike="noStrike" kern="0" cap="none" spc="0" normalizeH="0" baseline="0" noProof="0" dirty="0" smtClean="0">
              <a:ln>
                <a:noFill/>
              </a:ln>
              <a:solidFill>
                <a:sysClr val="windowText" lastClr="000000"/>
              </a:solidFill>
              <a:effectLst/>
              <a:uLnTx/>
              <a:uFillTx/>
            </a:endParaRPr>
          </a:p>
        </p:txBody>
      </p:sp>
    </p:spTree>
    <p:extLst>
      <p:ext uri="{BB962C8B-B14F-4D97-AF65-F5344CB8AC3E}">
        <p14:creationId xmlns:p14="http://schemas.microsoft.com/office/powerpoint/2010/main" val="17145125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Imag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6870700" cy="68707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1386</TotalTime>
  <Words>336</Words>
  <Application>Microsoft Office PowerPoint</Application>
  <PresentationFormat>Personnalisé</PresentationFormat>
  <Paragraphs>127</Paragraphs>
  <Slides>8</Slides>
  <Notes>0</Notes>
  <HiddenSlides>0</HiddenSlides>
  <MMClips>0</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8</vt:i4>
      </vt:variant>
    </vt:vector>
  </HeadingPairs>
  <TitlesOfParts>
    <vt:vector size="18" baseType="lpstr">
      <vt:lpstr>Calibri</vt:lpstr>
      <vt:lpstr>Century Gothic</vt:lpstr>
      <vt:lpstr>Geneva</vt:lpstr>
      <vt:lpstr>SF Pro Display</vt:lpstr>
      <vt:lpstr>SF Pro Heavy</vt:lpstr>
      <vt:lpstr>Symbol</vt:lpstr>
      <vt:lpstr>Times New Roman</vt:lpstr>
      <vt:lpstr>Tunga</vt:lpstr>
      <vt:lpstr>Wingdings</vt:lpstr>
      <vt:lpstr>Office Theme</vt:lpstr>
      <vt:lpstr>Présentation PowerPoint</vt:lpstr>
      <vt:lpstr>Description de l’offre d’emploi</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Emerance Nkanza</dc:creator>
  <cp:lastModifiedBy>Emerance Nkanza</cp:lastModifiedBy>
  <cp:revision>13</cp:revision>
  <dcterms:created xsi:type="dcterms:W3CDTF">2025-05-15T07:24:04Z</dcterms:created>
  <dcterms:modified xsi:type="dcterms:W3CDTF">2025-12-24T19:24:34Z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2023-09-01T00:00:00Z</vt:filetime>
  </property>
  <property fmtid="{D5CDD505-2E9C-101B-9397-08002B2CF9AE}" pid="3" name="LastSaved">
    <vt:filetime>2025-05-15T00:00:00Z</vt:filetime>
  </property>
  <property fmtid="{D5CDD505-2E9C-101B-9397-08002B2CF9AE}" pid="4" name="Producer">
    <vt:lpwstr>macOS Version 13.0 (assemblage 22A8380) Quartz PDFContext</vt:lpwstr>
  </property>
</Properties>
</file>