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8" r:id="rId2"/>
    <p:sldId id="256" r:id="rId3"/>
    <p:sldId id="265" r:id="rId4"/>
    <p:sldId id="257" r:id="rId5"/>
    <p:sldId id="264" r:id="rId6"/>
    <p:sldId id="262" r:id="rId7"/>
    <p:sldId id="263" r:id="rId8"/>
    <p:sldId id="261" r:id="rId9"/>
  </p:sldIdLst>
  <p:sldSz cx="6858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82" d="100"/>
          <a:sy n="82" d="100"/>
        </p:scale>
        <p:origin x="2064" y="6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2BF2E-0A71-426A-BF10-C3C33B6FA27B}" type="datetimeFigureOut">
              <a:rPr lang="fr-FR" smtClean="0"/>
              <a:t>18/11/2025</a:t>
            </a:fld>
            <a:endParaRPr lang="fr-FR"/>
          </a:p>
        </p:txBody>
      </p:sp>
      <p:sp>
        <p:nvSpPr>
          <p:cNvPr id="4" name="Espace réservé de l'image des diapositives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472D9D-7D18-424F-BDCC-5D9503751156}" type="slidenum">
              <a:rPr lang="fr-FR" smtClean="0"/>
              <a:t>‹N°›</a:t>
            </a:fld>
            <a:endParaRPr lang="fr-FR"/>
          </a:p>
        </p:txBody>
      </p:sp>
    </p:spTree>
    <p:extLst>
      <p:ext uri="{BB962C8B-B14F-4D97-AF65-F5344CB8AC3E}">
        <p14:creationId xmlns:p14="http://schemas.microsoft.com/office/powerpoint/2010/main" val="385572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472D9D-7D18-424F-BDCC-5D9503751156}" type="slidenum">
              <a:rPr lang="fr-FR" smtClean="0"/>
              <a:t>2</a:t>
            </a:fld>
            <a:endParaRPr lang="fr-FR"/>
          </a:p>
        </p:txBody>
      </p:sp>
    </p:spTree>
    <p:extLst>
      <p:ext uri="{BB962C8B-B14F-4D97-AF65-F5344CB8AC3E}">
        <p14:creationId xmlns:p14="http://schemas.microsoft.com/office/powerpoint/2010/main" val="15948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72D9D-7D18-424F-BDCC-5D950375115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462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122363"/>
            <a:ext cx="5829300" cy="2387600"/>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3602038"/>
            <a:ext cx="51435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211440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291949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1709740"/>
            <a:ext cx="5915025" cy="2852737"/>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4589465"/>
            <a:ext cx="5915025"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8ED3D17D-F4EE-40CC-BB53-11BF8FA42AF0}"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624679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1825625"/>
            <a:ext cx="291465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1825625"/>
            <a:ext cx="291465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ED3D17D-F4EE-40CC-BB53-11BF8FA42AF0}"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1298719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365127"/>
            <a:ext cx="5915025"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1681163"/>
            <a:ext cx="290125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2505075"/>
            <a:ext cx="2901255"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1681163"/>
            <a:ext cx="2915543"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2505075"/>
            <a:ext cx="2915543"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ED3D17D-F4EE-40CC-BB53-11BF8FA42AF0}" type="datetimeFigureOut">
              <a:rPr lang="fr-FR" smtClean="0"/>
              <a:t>18/11/2025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400657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ED3D17D-F4EE-40CC-BB53-11BF8FA42AF0}" type="datetimeFigureOut">
              <a:rPr lang="fr-FR" smtClean="0"/>
              <a:t>18/11/2025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229499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3D17D-F4EE-40CC-BB53-11BF8FA42AF0}" type="datetimeFigureOut">
              <a:rPr lang="fr-FR" smtClean="0"/>
              <a:t>18/11/2025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31489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457200"/>
            <a:ext cx="2211884" cy="16002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987427"/>
            <a:ext cx="3471863"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057400"/>
            <a:ext cx="2211884"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8ED3D17D-F4EE-40CC-BB53-11BF8FA42AF0}"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01779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457200"/>
            <a:ext cx="2211884" cy="16002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987427"/>
            <a:ext cx="3471863"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057400"/>
            <a:ext cx="2211884"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8ED3D17D-F4EE-40CC-BB53-11BF8FA42AF0}" type="datetimeFigureOut">
              <a:rPr lang="fr-FR" smtClean="0"/>
              <a:t>18/11/2025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326200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358282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365125"/>
            <a:ext cx="4350544"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D3D17D-F4EE-40CC-BB53-11BF8FA42AF0}" type="datetimeFigureOut">
              <a:rPr lang="fr-FR" smtClean="0"/>
              <a:t>18/11/2025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CCE894-A5C0-48EA-8139-F4BF2E1543FE}" type="slidenum">
              <a:rPr lang="fr-FR" smtClean="0"/>
              <a:t>‹N°›</a:t>
            </a:fld>
            <a:endParaRPr lang="fr-FR"/>
          </a:p>
        </p:txBody>
      </p:sp>
    </p:spTree>
    <p:extLst>
      <p:ext uri="{BB962C8B-B14F-4D97-AF65-F5344CB8AC3E}">
        <p14:creationId xmlns:p14="http://schemas.microsoft.com/office/powerpoint/2010/main" val="113124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365127"/>
            <a:ext cx="5915025"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1825625"/>
            <a:ext cx="5915025"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6356352"/>
            <a:ext cx="154305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ED3D17D-F4EE-40CC-BB53-11BF8FA42AF0}" type="datetimeFigureOut">
              <a:rPr lang="fr-FR" smtClean="0"/>
              <a:t>18/11/2025</a:t>
            </a:fld>
            <a:endParaRPr lang="fr-FR"/>
          </a:p>
        </p:txBody>
      </p:sp>
      <p:sp>
        <p:nvSpPr>
          <p:cNvPr id="5" name="Footer Placeholder 4"/>
          <p:cNvSpPr>
            <a:spLocks noGrp="1"/>
          </p:cNvSpPr>
          <p:nvPr>
            <p:ph type="ftr" sz="quarter" idx="3"/>
          </p:nvPr>
        </p:nvSpPr>
        <p:spPr>
          <a:xfrm>
            <a:off x="2271713" y="6356352"/>
            <a:ext cx="2314575"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6356352"/>
            <a:ext cx="154305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5CCE894-A5C0-48EA-8139-F4BF2E1543FE}" type="slidenum">
              <a:rPr lang="fr-FR" smtClean="0"/>
              <a:t>‹N°›</a:t>
            </a:fld>
            <a:endParaRPr lang="fr-FR"/>
          </a:p>
        </p:txBody>
      </p:sp>
    </p:spTree>
    <p:extLst>
      <p:ext uri="{BB962C8B-B14F-4D97-AF65-F5344CB8AC3E}">
        <p14:creationId xmlns:p14="http://schemas.microsoft.com/office/powerpoint/2010/main" val="25633198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84B9C10-B08B-8EC3-A10A-A8AD19947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1" y="8094"/>
            <a:ext cx="6818376" cy="6818376"/>
          </a:xfrm>
          <a:prstGeom prst="rect">
            <a:avLst/>
          </a:prstGeom>
        </p:spPr>
      </p:pic>
    </p:spTree>
    <p:extLst>
      <p:ext uri="{BB962C8B-B14F-4D97-AF65-F5344CB8AC3E}">
        <p14:creationId xmlns:p14="http://schemas.microsoft.com/office/powerpoint/2010/main" val="1190788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73682" y="1456057"/>
            <a:ext cx="4440688" cy="646331"/>
          </a:xfrm>
          <a:prstGeom prst="rect">
            <a:avLst/>
          </a:prstGeom>
          <a:noFill/>
        </p:spPr>
        <p:txBody>
          <a:bodyPr wrap="square" rtlCol="0">
            <a:spAutoFit/>
          </a:bodyPr>
          <a:lstStyle/>
          <a:p>
            <a:r>
              <a:rPr lang="fr-FR" sz="2000" b="1" dirty="0">
                <a:solidFill>
                  <a:srgbClr val="FF0000"/>
                </a:solidFill>
                <a:latin typeface="Century Gothic" panose="020B0502020202020204" pitchFamily="34" charset="0"/>
              </a:rPr>
              <a:t>Description de l’offre d’emploi </a:t>
            </a:r>
          </a:p>
          <a:p>
            <a:r>
              <a:rPr lang="fr-FR" sz="1600" b="1" dirty="0">
                <a:latin typeface="Century Gothic" panose="020B0502020202020204" pitchFamily="34" charset="0"/>
                <a:ea typeface="Calibri" panose="020F0502020204030204" pitchFamily="34" charset="0"/>
                <a:cs typeface="Calibri" panose="020F0502020204030204" pitchFamily="34" charset="0"/>
              </a:rPr>
              <a:t>UBA-UBA-036-2025</a:t>
            </a:r>
            <a:endParaRPr lang="fr-FR" sz="1600" b="1" dirty="0">
              <a:latin typeface="Century Gothic" panose="020B0502020202020204" pitchFamily="34" charset="0"/>
            </a:endParaRPr>
          </a:p>
        </p:txBody>
      </p:sp>
      <p:sp>
        <p:nvSpPr>
          <p:cNvPr id="7" name="Rectangle 6"/>
          <p:cNvSpPr/>
          <p:nvPr/>
        </p:nvSpPr>
        <p:spPr>
          <a:xfrm>
            <a:off x="450503" y="1160842"/>
            <a:ext cx="2481313"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oogle Shape;113;p1"/>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82552" y="2351884"/>
            <a:ext cx="6110635" cy="3436838"/>
          </a:xfrm>
          <a:prstGeom prst="rect">
            <a:avLst/>
          </a:prstGeom>
        </p:spPr>
        <p:txBody>
          <a:bodyPr wrap="square">
            <a:spAutoFit/>
          </a:bodyPr>
          <a:lstStyle/>
          <a:p>
            <a:pPr algn="just">
              <a:spcAft>
                <a:spcPts val="1000"/>
              </a:spcAft>
            </a:pPr>
            <a:r>
              <a:rPr lang="fr-FR" sz="1300" b="1" u="sng" dirty="0">
                <a:effectLst/>
                <a:latin typeface="Century Gothic" panose="020B0502020202020204" pitchFamily="34" charset="0"/>
                <a:ea typeface="Calibri" panose="020F0502020204030204" pitchFamily="34" charset="0"/>
              </a:rPr>
              <a:t>Lieu de travail </a:t>
            </a:r>
            <a:r>
              <a:rPr lang="fr-FR" sz="1300" b="1" dirty="0">
                <a:effectLst/>
                <a:latin typeface="Century Gothic" panose="020B0502020202020204" pitchFamily="34" charset="0"/>
                <a:ea typeface="Calibri" panose="020F0502020204030204" pitchFamily="34" charset="0"/>
              </a:rPr>
              <a:t>:</a:t>
            </a:r>
            <a:r>
              <a:rPr lang="fr-FR" sz="1300" dirty="0">
                <a:effectLst/>
                <a:latin typeface="Century Gothic" panose="020B0502020202020204" pitchFamily="34" charset="0"/>
                <a:ea typeface="Calibri" panose="020F0502020204030204" pitchFamily="34" charset="0"/>
              </a:rPr>
              <a:t> </a:t>
            </a:r>
            <a:r>
              <a:rPr lang="fr-FR" sz="1300" dirty="0" smtClean="0">
                <a:latin typeface="Century Gothic" panose="020B0502020202020204" pitchFamily="34" charset="0"/>
                <a:ea typeface="Calibri" panose="020F0502020204030204" pitchFamily="34" charset="0"/>
              </a:rPr>
              <a:t>Brazzaville</a:t>
            </a:r>
            <a:endParaRPr lang="fr-FR" sz="1300" dirty="0">
              <a:effectLst/>
              <a:latin typeface="Calibri" panose="020F0502020204030204" pitchFamily="34" charset="0"/>
              <a:ea typeface="Calibri" panose="020F0502020204030204" pitchFamily="34" charset="0"/>
            </a:endParaRPr>
          </a:p>
          <a:p>
            <a:pPr algn="just">
              <a:spcAft>
                <a:spcPts val="1000"/>
              </a:spcAft>
            </a:pPr>
            <a:r>
              <a:rPr lang="fr-FR" sz="1300" b="1" u="sng" dirty="0">
                <a:effectLst/>
                <a:latin typeface="Century Gothic" panose="020B0502020202020204" pitchFamily="34" charset="0"/>
                <a:ea typeface="Calibri" panose="020F0502020204030204" pitchFamily="34" charset="0"/>
              </a:rPr>
              <a:t>Durée du contrat</a:t>
            </a:r>
            <a:r>
              <a:rPr lang="fr-FR" sz="1300" dirty="0">
                <a:effectLst/>
                <a:latin typeface="Century Gothic" panose="020B0502020202020204" pitchFamily="34" charset="0"/>
                <a:ea typeface="Calibri" panose="020F0502020204030204" pitchFamily="34" charset="0"/>
              </a:rPr>
              <a:t> : Indéterminée</a:t>
            </a:r>
            <a:endParaRPr lang="fr-FR" sz="1300" dirty="0">
              <a:effectLst/>
              <a:latin typeface="Calibri" panose="020F0502020204030204" pitchFamily="34" charset="0"/>
              <a:ea typeface="Calibri" panose="020F0502020204030204" pitchFamily="34" charset="0"/>
            </a:endParaRPr>
          </a:p>
          <a:p>
            <a:pPr algn="just">
              <a:spcAft>
                <a:spcPts val="1000"/>
              </a:spcAft>
            </a:pPr>
            <a:r>
              <a:rPr lang="fr-FR" sz="1300" b="1" u="sng" dirty="0">
                <a:effectLst/>
                <a:latin typeface="Century Gothic" panose="020B0502020202020204" pitchFamily="34" charset="0"/>
                <a:ea typeface="Calibri" panose="020F0502020204030204" pitchFamily="34" charset="0"/>
              </a:rPr>
              <a:t>Missions</a:t>
            </a:r>
            <a:r>
              <a:rPr lang="fr-FR" sz="1300" dirty="0">
                <a:effectLst/>
                <a:latin typeface="Century Gothic" panose="020B0502020202020204" pitchFamily="34" charset="0"/>
                <a:ea typeface="Calibri" panose="020F0502020204030204" pitchFamily="34" charset="0"/>
              </a:rPr>
              <a:t> : </a:t>
            </a:r>
          </a:p>
          <a:p>
            <a:pPr algn="just">
              <a:spcAft>
                <a:spcPts val="1000"/>
              </a:spcAft>
            </a:pPr>
            <a:endParaRPr lang="fr-FR" sz="1300" dirty="0">
              <a:effectLst/>
              <a:latin typeface="Century Gothic" panose="020B0502020202020204" pitchFamily="34" charset="0"/>
              <a:ea typeface="Calibri" panose="020F0502020204030204" pitchFamily="34" charset="0"/>
            </a:endParaRPr>
          </a:p>
          <a:p>
            <a:pPr marL="342900" lvl="0" indent="-342900">
              <a:spcAft>
                <a:spcPts val="0"/>
              </a:spcAft>
              <a:buFont typeface="Century Gothic" panose="020B0502020202020204" pitchFamily="34" charset="0"/>
              <a:buChar char="•"/>
            </a:pPr>
            <a:r>
              <a:rPr lang="fr-FR" sz="1200" dirty="0">
                <a:latin typeface="Century Gothic" panose="020B0502020202020204" pitchFamily="34" charset="0"/>
                <a:ea typeface="Calibri" panose="020F0502020204030204" pitchFamily="34" charset="0"/>
                <a:cs typeface="Times New Roman" panose="02020603050405020304" pitchFamily="18" charset="0"/>
              </a:rPr>
              <a:t>Mettre en place la stratégie du Département afin d’atteindre des objectifs fixés par la Direction Générale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685800">
              <a:spcAft>
                <a:spcPts val="0"/>
              </a:spcAft>
            </a:pPr>
            <a:r>
              <a:rPr lang="fr-FR" sz="1200" dirty="0">
                <a:latin typeface="Century Gothic" panose="020B0502020202020204" pitchFamily="34" charset="0"/>
                <a:ea typeface="Calibri" panose="020F0502020204030204" pitchFamily="34"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Century Gothic" panose="020B0502020202020204" pitchFamily="34" charset="0"/>
              <a:buChar char="•"/>
            </a:pPr>
            <a:r>
              <a:rPr lang="fr-FR" sz="1200" dirty="0">
                <a:latin typeface="Century Gothic" panose="020B0502020202020204" pitchFamily="34" charset="0"/>
                <a:ea typeface="Calibri" panose="020F0502020204030204" pitchFamily="34" charset="0"/>
                <a:cs typeface="Times New Roman" panose="02020603050405020304" pitchFamily="18" charset="0"/>
              </a:rPr>
              <a:t>Superviser la communication de tous les produits E-</a:t>
            </a:r>
            <a:r>
              <a:rPr lang="fr-FR" sz="1200" dirty="0" err="1">
                <a:latin typeface="Century Gothic" panose="020B0502020202020204" pitchFamily="34" charset="0"/>
                <a:ea typeface="Calibri" panose="020F0502020204030204" pitchFamily="34" charset="0"/>
                <a:cs typeface="Times New Roman" panose="02020603050405020304" pitchFamily="18" charset="0"/>
              </a:rPr>
              <a:t>banking</a:t>
            </a:r>
            <a:r>
              <a:rPr lang="fr-FR" sz="1200" dirty="0">
                <a:latin typeface="Century Gothic" panose="020B0502020202020204" pitchFamily="34" charset="0"/>
                <a:ea typeface="Calibri" panose="020F0502020204030204" pitchFamily="34" charset="0"/>
                <a:cs typeface="Times New Roman" panose="02020603050405020304" pitchFamily="18" charset="0"/>
              </a:rPr>
              <a:t> ;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fr-FR" sz="1200" dirty="0">
                <a:latin typeface="Century Gothic" panose="020B0502020202020204" pitchFamily="34" charset="0"/>
                <a:ea typeface="Calibri" panose="020F0502020204030204" pitchFamily="34"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Century Gothic" panose="020B0502020202020204" pitchFamily="34" charset="0"/>
              <a:buChar char="•"/>
            </a:pPr>
            <a:r>
              <a:rPr lang="fr-FR" sz="1200" dirty="0">
                <a:latin typeface="Century Gothic" panose="020B0502020202020204" pitchFamily="34" charset="0"/>
                <a:ea typeface="Calibri" panose="020F0502020204030204" pitchFamily="34" charset="0"/>
                <a:cs typeface="Times New Roman" panose="02020603050405020304" pitchFamily="18" charset="0"/>
              </a:rPr>
              <a:t>Participer à la promotion des produits E-Banking afin de booster leurs ventes et atteindre les objectifs fixés par la Direction Générale ;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fr-FR" sz="1200" dirty="0">
                <a:latin typeface="Century Gothic" panose="020B0502020202020204" pitchFamily="34" charset="0"/>
                <a:ea typeface="Calibri" panose="020F0502020204030204" pitchFamily="34"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Century Gothic" panose="020B0502020202020204" pitchFamily="34" charset="0"/>
              <a:buChar char="•"/>
            </a:pPr>
            <a:r>
              <a:rPr lang="fr-FR" sz="1200" dirty="0">
                <a:latin typeface="Century Gothic" panose="020B0502020202020204" pitchFamily="34" charset="0"/>
                <a:ea typeface="Calibri" panose="020F0502020204030204" pitchFamily="34" charset="0"/>
                <a:cs typeface="Times New Roman" panose="02020603050405020304" pitchFamily="18" charset="0"/>
              </a:rPr>
              <a:t>Accompagner les équipes des Team </a:t>
            </a:r>
            <a:r>
              <a:rPr lang="fr-FR" sz="1200" dirty="0" err="1">
                <a:latin typeface="Century Gothic" panose="020B0502020202020204" pitchFamily="34" charset="0"/>
                <a:ea typeface="Calibri" panose="020F0502020204030204" pitchFamily="34" charset="0"/>
                <a:cs typeface="Times New Roman" panose="02020603050405020304" pitchFamily="18" charset="0"/>
              </a:rPr>
              <a:t>Member</a:t>
            </a:r>
            <a:r>
              <a:rPr lang="fr-FR" sz="1200" dirty="0">
                <a:latin typeface="Century Gothic" panose="020B0502020202020204" pitchFamily="34" charset="0"/>
                <a:ea typeface="Calibri" panose="020F0502020204030204" pitchFamily="34" charset="0"/>
                <a:cs typeface="Times New Roman" panose="02020603050405020304" pitchFamily="18" charset="0"/>
              </a:rPr>
              <a:t> Sales and </a:t>
            </a:r>
            <a:r>
              <a:rPr lang="fr-FR" sz="1200" dirty="0" err="1">
                <a:latin typeface="Century Gothic" panose="020B0502020202020204" pitchFamily="34" charset="0"/>
                <a:ea typeface="Calibri" panose="020F0502020204030204" pitchFamily="34" charset="0"/>
                <a:cs typeface="Times New Roman" panose="02020603050405020304" pitchFamily="18" charset="0"/>
              </a:rPr>
              <a:t>product</a:t>
            </a:r>
            <a:r>
              <a:rPr lang="fr-FR" sz="1200" dirty="0">
                <a:latin typeface="Century Gothic" panose="020B0502020202020204" pitchFamily="34" charset="0"/>
                <a:ea typeface="Calibri" panose="020F0502020204030204" pitchFamily="34" charset="0"/>
                <a:cs typeface="Times New Roman" panose="02020603050405020304" pitchFamily="18" charset="0"/>
              </a:rPr>
              <a:t> à la </a:t>
            </a:r>
            <a:r>
              <a:rPr lang="fr-FR" sz="1200" dirty="0" err="1">
                <a:latin typeface="Century Gothic" panose="020B0502020202020204" pitchFamily="34" charset="0"/>
                <a:ea typeface="Calibri" panose="020F0502020204030204" pitchFamily="34" charset="0"/>
                <a:cs typeface="Times New Roman" panose="02020603050405020304" pitchFamily="18" charset="0"/>
              </a:rPr>
              <a:t>recherhes</a:t>
            </a:r>
            <a:r>
              <a:rPr lang="fr-FR" sz="1200" dirty="0">
                <a:latin typeface="Century Gothic" panose="020B0502020202020204" pitchFamily="34" charset="0"/>
                <a:ea typeface="Calibri" panose="020F0502020204030204" pitchFamily="34" charset="0"/>
                <a:cs typeface="Times New Roman" panose="02020603050405020304" pitchFamily="18" charset="0"/>
              </a:rPr>
              <a:t> d’autres opportunités d’affaires ;</a:t>
            </a: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fr-FR" sz="1200" dirty="0">
                <a:latin typeface="Century Gothic" panose="020B0502020202020204" pitchFamily="34" charset="0"/>
                <a:ea typeface="Calibri" panose="020F0502020204030204" pitchFamily="34" charset="0"/>
              </a:rPr>
              <a:t> </a:t>
            </a:r>
            <a:endParaRPr lang="fr-FR" sz="12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03932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73682" y="1456057"/>
            <a:ext cx="444068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Description de l’offre d’emploi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Calibri" panose="020F0502020204030204" pitchFamily="34" charset="0"/>
              </a:rPr>
              <a:t>UBA-UBA-036-2025</a:t>
            </a:r>
            <a:endParaRPr kumimoji="0" lang="fr-FR"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7" name="Rectangle 6"/>
          <p:cNvSpPr/>
          <p:nvPr/>
        </p:nvSpPr>
        <p:spPr>
          <a:xfrm>
            <a:off x="450503" y="1160842"/>
            <a:ext cx="2481313"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oogle Shape;113;p1"/>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24393" y="2354796"/>
            <a:ext cx="6110635" cy="306750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fr-FR" sz="1300" b="1" i="0" u="sng"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Lieu de travail </a:t>
            </a:r>
            <a:r>
              <a:rPr kumimoji="0" lang="fr-FR" sz="1300" b="1"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a:t>
            </a:r>
            <a:r>
              <a:rPr kumimoji="0" lang="fr-FR" sz="13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r>
              <a:rPr kumimoji="0" lang="fr-FR" sz="1300" b="0" i="0" u="none" strike="noStrike" kern="1200" cap="none" spc="0" normalizeH="0" baseline="0" noProof="0" dirty="0" smtClean="0">
                <a:ln>
                  <a:noFill/>
                </a:ln>
                <a:solidFill>
                  <a:prstClr val="black"/>
                </a:solidFill>
                <a:effectLst/>
                <a:uLnTx/>
                <a:uFillTx/>
                <a:latin typeface="Century Gothic" panose="020B0502020202020204" pitchFamily="34" charset="0"/>
                <a:ea typeface="Calibri" panose="020F0502020204030204" pitchFamily="34" charset="0"/>
                <a:cs typeface="+mn-cs"/>
              </a:rPr>
              <a:t>Brazzaville</a:t>
            </a:r>
            <a:endParaRPr kumimoji="0" lang="fr-FR"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fr-FR" sz="1300" b="1" i="0" u="sng"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Durée du contrat</a:t>
            </a:r>
            <a:r>
              <a:rPr kumimoji="0" lang="fr-FR" sz="13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 Indéterminée</a:t>
            </a:r>
            <a:endParaRPr kumimoji="0" lang="fr-FR"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1000"/>
              </a:spcAft>
              <a:buClrTx/>
              <a:buSzTx/>
              <a:buFontTx/>
              <a:buNone/>
              <a:tabLst/>
              <a:defRPr/>
            </a:pPr>
            <a:r>
              <a:rPr kumimoji="0" lang="fr-FR" sz="1300" b="1" i="0" u="sng"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Missions</a:t>
            </a:r>
            <a:r>
              <a:rPr kumimoji="0" lang="fr-FR" sz="13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 </a:t>
            </a:r>
          </a:p>
          <a:p>
            <a:pPr marL="0" marR="0" lvl="0" indent="0" algn="just" defTabSz="914400" rtl="0" eaLnBrk="1" fontAlgn="auto" latinLnBrk="0" hangingPunct="1">
              <a:lnSpc>
                <a:spcPct val="100000"/>
              </a:lnSpc>
              <a:spcBef>
                <a:spcPts val="0"/>
              </a:spcBef>
              <a:spcAft>
                <a:spcPts val="1000"/>
              </a:spcAft>
              <a:buClrTx/>
              <a:buSzTx/>
              <a:buFontTx/>
              <a:buNone/>
              <a:tabLst/>
              <a:defRPr/>
            </a:pPr>
            <a:endParaRPr kumimoji="0" lang="fr-FR" sz="13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endParaRPr>
          </a:p>
          <a:p>
            <a:pPr marL="342900" lvl="0" indent="-342900">
              <a:buFont typeface="Century Gothic" panose="020B0502020202020204" pitchFamily="34" charset="0"/>
              <a:buChar char="•"/>
            </a:pPr>
            <a:r>
              <a:rPr lang="fr-FR"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Stimuler les ventes, l'utilisation, la rentabilité et la croissance des produits E-</a:t>
            </a:r>
            <a:r>
              <a:rPr lang="fr-FR" sz="1200" dirty="0" err="1">
                <a:solidFill>
                  <a:prstClr val="black"/>
                </a:solidFill>
                <a:latin typeface="Century Gothic" panose="020B0502020202020204" pitchFamily="34" charset="0"/>
                <a:ea typeface="Calibri" panose="020F0502020204030204" pitchFamily="34" charset="0"/>
                <a:cs typeface="Times New Roman" panose="02020603050405020304" pitchFamily="18" charset="0"/>
              </a:rPr>
              <a:t>bankings</a:t>
            </a:r>
            <a:r>
              <a:rPr lang="fr-FR"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lvl="0"/>
            <a:r>
              <a:rPr lang="fr-FR" sz="1200" dirty="0">
                <a:solidFill>
                  <a:prstClr val="black"/>
                </a:solidFill>
                <a:latin typeface="Century Gothic" panose="020B0502020202020204" pitchFamily="34" charset="0"/>
                <a:ea typeface="Calibri" panose="020F0502020204030204" pitchFamily="34" charset="0"/>
              </a:rPr>
              <a:t> </a:t>
            </a:r>
            <a:endParaRPr lang="fr-FR" sz="1200" dirty="0">
              <a:solidFill>
                <a:prstClr val="black"/>
              </a:solidFill>
              <a:latin typeface="Calibri" panose="020F0502020204030204" pitchFamily="34" charset="0"/>
              <a:ea typeface="Calibri" panose="020F0502020204030204" pitchFamily="34" charset="0"/>
            </a:endParaRPr>
          </a:p>
          <a:p>
            <a:pPr marL="342900" lvl="0" indent="-342900">
              <a:buFont typeface="Century Gothic" panose="020B0502020202020204" pitchFamily="34" charset="0"/>
              <a:buChar char="•"/>
            </a:pPr>
            <a:r>
              <a:rPr lang="fr-FR"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Assurer le déploiement de tous les produits E-Banking dans le pays ;</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lvl="0"/>
            <a:r>
              <a:rPr lang="fr-FR" sz="1200" dirty="0">
                <a:solidFill>
                  <a:prstClr val="black"/>
                </a:solidFill>
                <a:latin typeface="Century Gothic" panose="020B0502020202020204" pitchFamily="34" charset="0"/>
                <a:ea typeface="Calibri" panose="020F0502020204030204" pitchFamily="34" charset="0"/>
              </a:rPr>
              <a:t> </a:t>
            </a:r>
            <a:endParaRPr lang="fr-FR" sz="1200" dirty="0">
              <a:solidFill>
                <a:prstClr val="black"/>
              </a:solidFill>
              <a:latin typeface="Calibri" panose="020F0502020204030204" pitchFamily="34" charset="0"/>
              <a:ea typeface="Calibri" panose="020F0502020204030204" pitchFamily="34" charset="0"/>
            </a:endParaRPr>
          </a:p>
          <a:p>
            <a:pPr marL="342900" lvl="0" indent="-342900">
              <a:buFont typeface="Century Gothic" panose="020B0502020202020204" pitchFamily="34" charset="0"/>
              <a:buChar char="•"/>
            </a:pPr>
            <a:r>
              <a:rPr lang="fr-FR"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Accroître la pénétration (utilisation) des produits E-Banking dans les organisations du secteur public et privé ; </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lvl="0"/>
            <a:r>
              <a:rPr lang="fr-FR" sz="1200" dirty="0">
                <a:solidFill>
                  <a:prstClr val="black"/>
                </a:solidFill>
                <a:latin typeface="Century Gothic" panose="020B0502020202020204" pitchFamily="34" charset="0"/>
                <a:ea typeface="Calibri" panose="020F0502020204030204" pitchFamily="34" charset="0"/>
              </a:rPr>
              <a:t> </a:t>
            </a:r>
            <a:endParaRPr lang="fr-FR" sz="1200" dirty="0">
              <a:solidFill>
                <a:prstClr val="black"/>
              </a:solidFill>
              <a:latin typeface="Calibri" panose="020F0502020204030204" pitchFamily="34" charset="0"/>
              <a:ea typeface="Calibri" panose="020F0502020204030204" pitchFamily="34" charset="0"/>
            </a:endParaRPr>
          </a:p>
          <a:p>
            <a:pPr marL="342900" lvl="0" indent="-342900">
              <a:buFont typeface="Century Gothic" panose="020B0502020202020204" pitchFamily="34" charset="0"/>
              <a:buChar char="•"/>
            </a:pPr>
            <a:r>
              <a:rPr lang="en-US" sz="1200" dirty="0" err="1">
                <a:solidFill>
                  <a:prstClr val="black"/>
                </a:solidFill>
                <a:latin typeface="Century Gothic" panose="020B0502020202020204" pitchFamily="34" charset="0"/>
                <a:ea typeface="Calibri" panose="020F0502020204030204" pitchFamily="34" charset="0"/>
                <a:cs typeface="Times New Roman" panose="02020603050405020304" pitchFamily="18" charset="0"/>
              </a:rPr>
              <a:t>Chercher</a:t>
            </a:r>
            <a:r>
              <a:rPr lang="en-US"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et identifier </a:t>
            </a:r>
            <a:r>
              <a:rPr lang="en-US" sz="1200" dirty="0" err="1">
                <a:solidFill>
                  <a:prstClr val="black"/>
                </a:solidFill>
                <a:latin typeface="Century Gothic" panose="020B0502020202020204" pitchFamily="34" charset="0"/>
                <a:ea typeface="Calibri" panose="020F0502020204030204" pitchFamily="34" charset="0"/>
                <a:cs typeface="Times New Roman" panose="02020603050405020304" pitchFamily="18" charset="0"/>
              </a:rPr>
              <a:t>tous</a:t>
            </a:r>
            <a:r>
              <a:rPr lang="en-US"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les clients </a:t>
            </a:r>
            <a:r>
              <a:rPr lang="en-US" sz="1200" dirty="0" err="1">
                <a:solidFill>
                  <a:prstClr val="black"/>
                </a:solidFill>
                <a:latin typeface="Century Gothic" panose="020B0502020202020204" pitchFamily="34" charset="0"/>
                <a:ea typeface="Calibri" panose="020F0502020204030204" pitchFamily="34" charset="0"/>
                <a:cs typeface="Times New Roman" panose="02020603050405020304" pitchFamily="18" charset="0"/>
              </a:rPr>
              <a:t>potentiels</a:t>
            </a:r>
            <a:r>
              <a:rPr lang="en-US"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du E-Banking </a:t>
            </a:r>
            <a:r>
              <a:rPr lang="en-US" sz="1200" dirty="0" err="1">
                <a:solidFill>
                  <a:prstClr val="black"/>
                </a:solidFill>
                <a:latin typeface="Century Gothic" panose="020B0502020202020204" pitchFamily="34" charset="0"/>
                <a:ea typeface="Calibri" panose="020F0502020204030204" pitchFamily="34" charset="0"/>
                <a:cs typeface="Times New Roman" panose="02020603050405020304" pitchFamily="18" charset="0"/>
              </a:rPr>
              <a:t>dans</a:t>
            </a:r>
            <a:r>
              <a:rPr lang="en-US" sz="12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 le pays. </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658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6612" y="291762"/>
            <a:ext cx="4440688" cy="461665"/>
          </a:xfrm>
          <a:prstGeom prst="rect">
            <a:avLst/>
          </a:prstGeom>
          <a:noFill/>
        </p:spPr>
        <p:txBody>
          <a:bodyPr wrap="square" rtlCol="0">
            <a:spAutoFit/>
          </a:bodyPr>
          <a:lstStyle/>
          <a:p>
            <a:r>
              <a:rPr lang="fr-FR" sz="1200" b="1" dirty="0">
                <a:solidFill>
                  <a:srgbClr val="FF0000"/>
                </a:solidFill>
                <a:latin typeface="Century Gothic" panose="020B0502020202020204" pitchFamily="34" charset="0"/>
              </a:rPr>
              <a:t>Description de l’offre d’emploi </a:t>
            </a:r>
          </a:p>
          <a:p>
            <a:r>
              <a:rPr lang="fr-FR" sz="1200" b="1" dirty="0">
                <a:latin typeface="Century Gothic" panose="020B0502020202020204" pitchFamily="34" charset="0"/>
                <a:ea typeface="Calibri" panose="020F0502020204030204" pitchFamily="34" charset="0"/>
                <a:cs typeface="Calibri" panose="020F0502020204030204" pitchFamily="34" charset="0"/>
              </a:rPr>
              <a:t>UBA-UBA-036-2025</a:t>
            </a:r>
            <a:endParaRPr lang="fr-FR" sz="1200" b="1" dirty="0">
              <a:latin typeface="Century Gothic" panose="020B0502020202020204" pitchFamily="34" charset="0"/>
            </a:endParaRPr>
          </a:p>
        </p:txBody>
      </p:sp>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3682" y="1415623"/>
            <a:ext cx="6110635" cy="5257850"/>
          </a:xfrm>
          <a:prstGeom prst="rect">
            <a:avLst/>
          </a:prstGeom>
        </p:spPr>
        <p:txBody>
          <a:bodyPr wrap="square">
            <a:spAutoFit/>
          </a:bodyPr>
          <a:lstStyle/>
          <a:p>
            <a:pPr lvl="0">
              <a:spcAft>
                <a:spcPts val="0"/>
              </a:spcAft>
              <a:tabLst>
                <a:tab pos="228600" algn="l"/>
              </a:tabLst>
            </a:pPr>
            <a:r>
              <a:rPr lang="fr-FR" sz="1200" b="1" u="sng" dirty="0">
                <a:latin typeface="Century Gothic" panose="020B0502020202020204" pitchFamily="34" charset="0"/>
                <a:ea typeface="Calibri" panose="020F0502020204030204" pitchFamily="34" charset="0"/>
              </a:rPr>
              <a:t>Tâches et Responsabilités </a:t>
            </a:r>
            <a:r>
              <a:rPr lang="fr-FR" sz="1200" b="1" u="sng" dirty="0" smtClean="0">
                <a:latin typeface="Century Gothic" panose="020B0502020202020204" pitchFamily="34" charset="0"/>
                <a:ea typeface="Calibri" panose="020F0502020204030204" pitchFamily="34" charset="0"/>
              </a:rPr>
              <a:t>:</a:t>
            </a:r>
          </a:p>
          <a:p>
            <a:pPr lvl="0">
              <a:spcAft>
                <a:spcPts val="0"/>
              </a:spcAft>
              <a:tabLst>
                <a:tab pos="228600" algn="l"/>
              </a:tabLst>
            </a:pPr>
            <a:endParaRPr lang="fr-FR" sz="1200" b="1" u="sng" dirty="0">
              <a:latin typeface="Century Gothic" panose="020B0502020202020204" pitchFamily="34" charset="0"/>
              <a:ea typeface="Calibri" panose="020F0502020204030204" pitchFamily="34" charset="0"/>
            </a:endParaRPr>
          </a:p>
          <a:p>
            <a:pPr marL="342900" lvl="0" indent="-342900" algn="just">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Créer et mettre en œuvre des stratégies pour piloter le budget du E-</a:t>
            </a:r>
            <a:r>
              <a:rPr lang="fr-FR" sz="1200" dirty="0" err="1">
                <a:latin typeface="Century Gothic" panose="020B0502020202020204" pitchFamily="34" charset="0"/>
                <a:ea typeface="Times New Roman" panose="02020603050405020304" pitchFamily="18" charset="0"/>
              </a:rPr>
              <a:t>banking</a:t>
            </a: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457200" algn="just">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Créer et mettre en œuvre des stratégies pour s'assurer que la Banque est numéro un dans l'espace E-</a:t>
            </a:r>
            <a:r>
              <a:rPr lang="fr-FR" sz="1200" dirty="0" err="1">
                <a:latin typeface="Century Gothic" panose="020B0502020202020204" pitchFamily="34" charset="0"/>
                <a:ea typeface="Times New Roman" panose="02020603050405020304" pitchFamily="18" charset="0"/>
              </a:rPr>
              <a:t>banking</a:t>
            </a:r>
            <a:r>
              <a:rPr lang="fr-FR" sz="1200" dirty="0">
                <a:latin typeface="Century Gothic" panose="020B0502020202020204" pitchFamily="34" charset="0"/>
                <a:ea typeface="Times New Roman" panose="02020603050405020304" pitchFamily="18" charset="0"/>
              </a:rPr>
              <a:t> dans le pays en termes de rentabilité, d’innovation des produits et de caractéristiques et fonctionnalités des produits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Utiliser efficacement le réseau de la Banque pour la vente de produits et solutions bancaires électroniques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assurer une supervision efficace de l'équipe de vente E-</a:t>
            </a:r>
            <a:r>
              <a:rPr lang="fr-FR" sz="1200" dirty="0" err="1">
                <a:latin typeface="Century Gothic" panose="020B0502020202020204" pitchFamily="34" charset="0"/>
                <a:ea typeface="Times New Roman" panose="02020603050405020304" pitchFamily="18" charset="0"/>
              </a:rPr>
              <a:t>banking</a:t>
            </a:r>
            <a:r>
              <a:rPr lang="fr-FR" sz="1200" dirty="0">
                <a:latin typeface="Century Gothic" panose="020B0502020202020204" pitchFamily="34" charset="0"/>
                <a:ea typeface="Times New Roman" panose="02020603050405020304" pitchFamily="18" charset="0"/>
              </a:rPr>
              <a:t> dans le pays </a:t>
            </a:r>
            <a:r>
              <a:rPr lang="fr-FR" sz="1200" dirty="0" err="1">
                <a:latin typeface="Century Gothic" panose="020B0502020202020204" pitchFamily="34" charset="0"/>
                <a:ea typeface="Times New Roman" panose="02020603050405020304" pitchFamily="18" charset="0"/>
              </a:rPr>
              <a:t>grace</a:t>
            </a:r>
            <a:r>
              <a:rPr lang="fr-FR" sz="1200" dirty="0">
                <a:latin typeface="Century Gothic" panose="020B0502020202020204" pitchFamily="34" charset="0"/>
                <a:ea typeface="Times New Roman" panose="02020603050405020304" pitchFamily="18" charset="0"/>
              </a:rPr>
              <a:t> à des interactions/réunions régulières; à un examen hebdomadaire des performances avec </a:t>
            </a:r>
            <a:r>
              <a:rPr lang="fr-FR" sz="1200" dirty="0" err="1">
                <a:latin typeface="Century Gothic" panose="020B0502020202020204" pitchFamily="34" charset="0"/>
                <a:ea typeface="Times New Roman" panose="02020603050405020304" pitchFamily="18" charset="0"/>
              </a:rPr>
              <a:t>retroaction</a:t>
            </a:r>
            <a:r>
              <a:rPr lang="fr-FR" sz="1200" dirty="0">
                <a:latin typeface="Century Gothic" panose="020B0502020202020204" pitchFamily="34" charset="0"/>
                <a:ea typeface="Times New Roman" panose="02020603050405020304" pitchFamily="18" charset="0"/>
              </a:rPr>
              <a:t>, au coaching et au mentorat des membres des équipes commerciales </a:t>
            </a:r>
            <a:r>
              <a:rPr lang="fr-FR" sz="1200" dirty="0" smtClean="0">
                <a:latin typeface="Century Gothic" panose="020B0502020202020204" pitchFamily="34" charset="0"/>
                <a:ea typeface="Times New Roman" panose="02020603050405020304" pitchFamily="18" charset="0"/>
              </a:rPr>
              <a:t>;</a:t>
            </a:r>
          </a:p>
          <a:p>
            <a:pPr marL="342900" lvl="0" indent="-342900">
              <a:spcAft>
                <a:spcPts val="0"/>
              </a:spcAft>
              <a:buFont typeface="Symbol" panose="05050102010706020507" pitchFamily="18" charset="2"/>
              <a:buChar char=""/>
            </a:pP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Assurer un haut niveau de connaissance des produits parmi le personnel du pays </a:t>
            </a:r>
            <a:r>
              <a:rPr lang="fr-FR" sz="1200" dirty="0" err="1">
                <a:latin typeface="Century Gothic" panose="020B0502020202020204" pitchFamily="34" charset="0"/>
                <a:ea typeface="Times New Roman" panose="02020603050405020304" pitchFamily="18" charset="0"/>
              </a:rPr>
              <a:t>grace</a:t>
            </a:r>
            <a:r>
              <a:rPr lang="fr-FR" sz="1200" dirty="0">
                <a:latin typeface="Century Gothic" panose="020B0502020202020204" pitchFamily="34" charset="0"/>
                <a:ea typeface="Times New Roman" panose="02020603050405020304" pitchFamily="18" charset="0"/>
              </a:rPr>
              <a:t> à des formations régulières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Être responsable de la gestion de tout portefeuille E-</a:t>
            </a:r>
            <a:r>
              <a:rPr lang="fr-FR" sz="1200" dirty="0" err="1">
                <a:latin typeface="Century Gothic" panose="020B0502020202020204" pitchFamily="34" charset="0"/>
                <a:ea typeface="Times New Roman" panose="02020603050405020304" pitchFamily="18" charset="0"/>
              </a:rPr>
              <a:t>banking</a:t>
            </a:r>
            <a:r>
              <a:rPr lang="fr-FR" sz="1200" dirty="0">
                <a:latin typeface="Century Gothic" panose="020B0502020202020204" pitchFamily="34" charset="0"/>
                <a:ea typeface="Times New Roman" panose="02020603050405020304" pitchFamily="18" charset="0"/>
              </a:rPr>
              <a:t> de la Banque dans le pays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Identifier et faire remonter de manière proactive les problèmes qui surgiront dans toutes les relations de banque en ligne et assurer un suivi pour garantir une résolution efficace de ces problèmes ;</a:t>
            </a:r>
            <a:endParaRPr lang="fr-FR" sz="1200" dirty="0">
              <a:latin typeface="Calibri" panose="020F0502020204030204" pitchFamily="34" charset="0"/>
              <a:ea typeface="Calibri" panose="020F0502020204030204" pitchFamily="34" charset="0"/>
            </a:endParaRPr>
          </a:p>
          <a:p>
            <a:pPr marL="342900" lvl="0" indent="-342900" algn="just">
              <a:lnSpc>
                <a:spcPts val="1440"/>
              </a:lnSpc>
              <a:spcAft>
                <a:spcPts val="1000"/>
              </a:spcAft>
              <a:buFont typeface="Wingdings" pitchFamily="2" charset="2"/>
              <a:buChar char=""/>
            </a:pPr>
            <a:endParaRPr lang="fr-CD"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184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6612" y="291762"/>
            <a:ext cx="44406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Description de l’offre d’emploi </a:t>
            </a:r>
          </a:p>
          <a:p>
            <a:pPr lvl="0">
              <a:defRPr/>
            </a:pPr>
            <a:r>
              <a:rPr lang="fr-FR" sz="1200" b="1" dirty="0">
                <a:latin typeface="Century Gothic" panose="020B0502020202020204" pitchFamily="34" charset="0"/>
                <a:ea typeface="Calibri" panose="020F0502020204030204" pitchFamily="34" charset="0"/>
                <a:cs typeface="Calibri" panose="020F0502020204030204" pitchFamily="34" charset="0"/>
              </a:rPr>
              <a:t>UBA-UBA-036-2025</a:t>
            </a:r>
            <a:endParaRPr kumimoji="0" 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3682" y="1415623"/>
            <a:ext cx="6110635" cy="37805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28600" algn="l"/>
              </a:tabLst>
              <a:defRPr/>
            </a:pPr>
            <a:r>
              <a:rPr kumimoji="0" lang="fr-FR" sz="1200" b="1" i="0" u="sng"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Tâches et Responsabilités </a:t>
            </a:r>
            <a:r>
              <a:rPr kumimoji="0" lang="fr-FR" sz="1200" b="1" i="0" u="sng" strike="noStrike" kern="1200" cap="none" spc="0" normalizeH="0" baseline="0" noProof="0" dirty="0" smtClean="0">
                <a:ln>
                  <a:noFill/>
                </a:ln>
                <a:solidFill>
                  <a:prstClr val="black"/>
                </a:solidFill>
                <a:effectLst/>
                <a:uLnTx/>
                <a:uFillTx/>
                <a:latin typeface="Century Gothic" panose="020B0502020202020204" pitchFamily="34" charset="0"/>
                <a:ea typeface="Calibri" panose="020F0502020204030204" pitchFamily="34"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tab pos="228600" algn="l"/>
              </a:tabLst>
              <a:defRPr/>
            </a:pPr>
            <a:endParaRPr kumimoji="0" lang="fr-FR" sz="1200" b="1" i="0" u="sng"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Diffuser la stratégie E-</a:t>
            </a:r>
            <a:r>
              <a:rPr lang="fr-FR" sz="1200" dirty="0" err="1">
                <a:latin typeface="Century Gothic" panose="020B0502020202020204" pitchFamily="34" charset="0"/>
                <a:ea typeface="Times New Roman" panose="02020603050405020304" pitchFamily="18" charset="0"/>
              </a:rPr>
              <a:t>banking</a:t>
            </a:r>
            <a:r>
              <a:rPr lang="fr-FR" sz="1200" dirty="0">
                <a:latin typeface="Century Gothic" panose="020B0502020202020204" pitchFamily="34" charset="0"/>
                <a:ea typeface="Times New Roman" panose="02020603050405020304" pitchFamily="18" charset="0"/>
              </a:rPr>
              <a:t> de la banque à tous les niveaux du personnel de la Banque ;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S'assurer que tous les produits, canaux et solutions de banque électronique déployés sont rentables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Mener des études de marché sur les produits bancaires électroniques deux fois par an et soumettre des recommandations à l'approbation de la direction et assurer la mise en œuvre des recommandations approuvées par la direction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Examiner les performances de tous les produits électroniques et solutions électroniques à la fin de chaque mois et proposer des stratégies pour combler les lacunes / déficits dans la réalisation du budget ;</a:t>
            </a:r>
            <a:endParaRPr lang="fr-FR" sz="1200" dirty="0">
              <a:latin typeface="Calibri" panose="020F0502020204030204" pitchFamily="34" charset="0"/>
              <a:ea typeface="Calibri" panose="020F0502020204030204" pitchFamily="34" charset="0"/>
            </a:endParaRPr>
          </a:p>
          <a:p>
            <a:pPr marL="457200">
              <a:spcAft>
                <a:spcPts val="0"/>
              </a:spcAft>
            </a:pPr>
            <a:r>
              <a:rPr lang="fr-FR" sz="1200" dirty="0">
                <a:latin typeface="Century Gothic" panose="020B0502020202020204" pitchFamily="34" charset="0"/>
                <a:ea typeface="Times New Roman" panose="02020603050405020304" pitchFamily="18"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rPr>
              <a:t>Toute autre tâche professionnelle donnée par le Supérieur hiérarchique en lien avec ses compétences. </a:t>
            </a:r>
            <a:endParaRPr lang="fr-FR" sz="1200" dirty="0">
              <a:latin typeface="Calibri" panose="020F0502020204030204" pitchFamily="34" charset="0"/>
              <a:ea typeface="Calibri" panose="020F0502020204030204" pitchFamily="34" charset="0"/>
            </a:endParaRPr>
          </a:p>
          <a:p>
            <a:pPr marR="0" lvl="0" algn="just" defTabSz="914400" rtl="0" eaLnBrk="1" fontAlgn="auto" latinLnBrk="0" hangingPunct="1">
              <a:lnSpc>
                <a:spcPts val="1440"/>
              </a:lnSpc>
              <a:spcBef>
                <a:spcPts val="0"/>
              </a:spcBef>
              <a:spcAft>
                <a:spcPts val="1000"/>
              </a:spcAft>
              <a:buClrTx/>
              <a:buSzTx/>
              <a:tabLst/>
              <a:defRPr/>
            </a:pPr>
            <a:endParaRPr kumimoji="0" lang="fr-CD"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460042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73682" y="1440930"/>
            <a:ext cx="6110635" cy="2291909"/>
          </a:xfrm>
          <a:prstGeom prst="rect">
            <a:avLst/>
          </a:prstGeom>
        </p:spPr>
        <p:txBody>
          <a:bodyPr wrap="square">
            <a:spAutoFit/>
          </a:bodyPr>
          <a:lstStyle/>
          <a:p>
            <a:pPr lvl="0" algn="just">
              <a:spcAft>
                <a:spcPts val="1000"/>
              </a:spcAft>
            </a:pPr>
            <a:r>
              <a:rPr lang="fr-FR" sz="1200" b="1" u="sng" dirty="0">
                <a:solidFill>
                  <a:prstClr val="black"/>
                </a:solidFill>
                <a:latin typeface="Century Gothic" panose="020B0502020202020204" pitchFamily="34" charset="0"/>
                <a:ea typeface="Calibri" panose="020F0502020204030204" pitchFamily="34" charset="0"/>
              </a:rPr>
              <a:t>Qualités du Candidat :</a:t>
            </a:r>
            <a:endParaRPr lang="fr-FR" sz="1200" dirty="0">
              <a:solidFill>
                <a:prstClr val="black"/>
              </a:solidFill>
              <a:latin typeface="Calibri" panose="020F0502020204030204" pitchFamily="34" charset="0"/>
              <a:ea typeface="Calibri" panose="020F0502020204030204" pitchFamily="34" charset="0"/>
            </a:endParaRPr>
          </a:p>
          <a:p>
            <a:pPr lvl="0" algn="just">
              <a:lnSpc>
                <a:spcPts val="1600"/>
              </a:lnSpc>
              <a:spcBef>
                <a:spcPts val="500"/>
              </a:spcBef>
            </a:pPr>
            <a:r>
              <a:rPr lang="fr-FR" sz="1200" dirty="0">
                <a:latin typeface="Century Gothic" panose="020B0502020202020204" pitchFamily="34" charset="0"/>
                <a:ea typeface="Times New Roman" panose="02020603050405020304" pitchFamily="18" charset="0"/>
              </a:rPr>
              <a:t>Le candidat doit être capable de </a:t>
            </a:r>
            <a:r>
              <a:rPr lang="fr-FR" sz="1200" dirty="0" smtClean="0">
                <a:latin typeface="Century Gothic" panose="020B0502020202020204" pitchFamily="34" charset="0"/>
                <a:ea typeface="Times New Roman" panose="02020603050405020304" pitchFamily="18" charset="0"/>
              </a:rPr>
              <a:t>:</a:t>
            </a:r>
          </a:p>
          <a:p>
            <a:pPr lvl="0" algn="just">
              <a:lnSpc>
                <a:spcPts val="1600"/>
              </a:lnSpc>
              <a:spcBef>
                <a:spcPts val="500"/>
              </a:spcBef>
            </a:pPr>
            <a:endParaRPr lang="fr-FR" sz="1200" dirty="0">
              <a:latin typeface="Century Gothic" panose="020B0502020202020204" pitchFamily="34" charset="0"/>
              <a:ea typeface="Times New Roman" panose="02020603050405020304" pitchFamily="18"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rPr>
              <a:t>Assurer le déploiement de tous les produits E-Banking au sein de la filiale  </a:t>
            </a:r>
            <a:endParaRPr lang="fr-FR" sz="1200" dirty="0">
              <a:latin typeface="Calibri" panose="020F0502020204030204" pitchFamily="34" charset="0"/>
              <a:ea typeface="Calibri" panose="020F0502020204030204" pitchFamily="34" charset="0"/>
            </a:endParaRPr>
          </a:p>
          <a:p>
            <a:pPr marL="342900" lvl="0" indent="-342900">
              <a:lnSpc>
                <a:spcPct val="115000"/>
              </a:lnSpc>
              <a:spcAft>
                <a:spcPts val="0"/>
              </a:spcAft>
              <a:buFont typeface="Symbol" panose="05050102010706020507" pitchFamily="18" charset="2"/>
              <a:buChar char=""/>
            </a:pPr>
            <a:r>
              <a:rPr lang="fr-FR" sz="1200" dirty="0">
                <a:latin typeface="Century Gothic" panose="020B0502020202020204" pitchFamily="34" charset="0"/>
                <a:ea typeface="Times New Roman" panose="02020603050405020304" pitchFamily="18" charset="0"/>
                <a:cs typeface="Times New Roman" panose="02020603050405020304" pitchFamily="18" charset="0"/>
              </a:rPr>
              <a:t>Augmenter la pénétration (utilisation) des produits E-Banking UBA dans les secteurs publics et privés </a:t>
            </a:r>
            <a:r>
              <a:rPr lang="fr-FR" sz="1200" dirty="0">
                <a:latin typeface="Century Gothic" panose="020B0502020202020204" pitchFamily="34" charset="0"/>
                <a:ea typeface="Calibri" panose="020F0502020204030204" pitchFamily="34" charset="0"/>
              </a:rPr>
              <a:t>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rPr>
              <a:t>Identifier et étendre le portefeuille des clients E-Banking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rPr>
              <a:t>Niveau élevé des transactions au niveau des GAD/DAB  </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r>
              <a:rPr lang="fr-FR" sz="1200" dirty="0">
                <a:latin typeface="Century Gothic" panose="020B0502020202020204" pitchFamily="34" charset="0"/>
                <a:ea typeface="Calibri" panose="020F0502020204030204" pitchFamily="34" charset="0"/>
              </a:rPr>
              <a:t>Augmenter le nombre de points de ventes actifs déployés dans la zone de couverture</a:t>
            </a:r>
            <a:endParaRPr lang="fr-FR" sz="1200" dirty="0">
              <a:effectLst/>
              <a:latin typeface="Calibri" panose="020F0502020204030204" pitchFamily="34" charset="0"/>
              <a:ea typeface="Calibri" panose="020F0502020204030204" pitchFamily="34" charset="0"/>
            </a:endParaRPr>
          </a:p>
        </p:txBody>
      </p:sp>
      <p:sp>
        <p:nvSpPr>
          <p:cNvPr id="6" name="ZoneTexte 5"/>
          <p:cNvSpPr txBox="1"/>
          <p:nvPr/>
        </p:nvSpPr>
        <p:spPr>
          <a:xfrm>
            <a:off x="376612" y="291762"/>
            <a:ext cx="4440688" cy="461665"/>
          </a:xfrm>
          <a:prstGeom prst="rect">
            <a:avLst/>
          </a:prstGeom>
          <a:noFill/>
        </p:spPr>
        <p:txBody>
          <a:bodyPr wrap="square" rtlCol="0">
            <a:spAutoFit/>
          </a:bodyPr>
          <a:lstStyle/>
          <a:p>
            <a:r>
              <a:rPr lang="fr-FR" sz="1200" b="1" dirty="0">
                <a:solidFill>
                  <a:srgbClr val="FF0000"/>
                </a:solidFill>
                <a:latin typeface="Century Gothic" panose="020B0502020202020204" pitchFamily="34" charset="0"/>
              </a:rPr>
              <a:t>Description de l’offre d’emploi </a:t>
            </a:r>
          </a:p>
          <a:p>
            <a:r>
              <a:rPr lang="fr-FR" sz="1200" b="1" dirty="0">
                <a:latin typeface="Century Gothic" panose="020B0502020202020204" pitchFamily="34" charset="0"/>
                <a:ea typeface="Calibri" panose="020F0502020204030204" pitchFamily="34" charset="0"/>
                <a:cs typeface="Calibri" panose="020F0502020204030204" pitchFamily="34" charset="0"/>
              </a:rPr>
              <a:t>UBA-UBA-036-2025</a:t>
            </a:r>
            <a:endParaRPr lang="fr-FR" sz="1200" b="1" dirty="0">
              <a:latin typeface="Century Gothic" panose="020B0502020202020204" pitchFamily="34" charset="0"/>
            </a:endParaRPr>
          </a:p>
        </p:txBody>
      </p:sp>
    </p:spTree>
    <p:extLst>
      <p:ext uri="{BB962C8B-B14F-4D97-AF65-F5344CB8AC3E}">
        <p14:creationId xmlns:p14="http://schemas.microsoft.com/office/powerpoint/2010/main" val="4024645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3;p1"/>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3077" y="234228"/>
            <a:ext cx="1228061" cy="57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p:nvPr/>
        </p:nvSpPr>
        <p:spPr>
          <a:xfrm>
            <a:off x="376612" y="291762"/>
            <a:ext cx="4440688" cy="461665"/>
          </a:xfrm>
          <a:prstGeom prst="rect">
            <a:avLst/>
          </a:prstGeom>
          <a:noFill/>
        </p:spPr>
        <p:txBody>
          <a:bodyPr wrap="square" rtlCol="0">
            <a:spAutoFit/>
          </a:bodyPr>
          <a:lstStyle/>
          <a:p>
            <a:r>
              <a:rPr lang="fr-FR" sz="1200" b="1" dirty="0">
                <a:solidFill>
                  <a:srgbClr val="FF0000"/>
                </a:solidFill>
                <a:latin typeface="Century Gothic" panose="020B0502020202020204" pitchFamily="34" charset="0"/>
              </a:rPr>
              <a:t>Description de l’offre d’emploi </a:t>
            </a:r>
          </a:p>
          <a:p>
            <a:r>
              <a:rPr lang="fr-FR" sz="1200" b="1" dirty="0">
                <a:latin typeface="Century Gothic" panose="020B0502020202020204" pitchFamily="34" charset="0"/>
                <a:ea typeface="Calibri" panose="020F0502020204030204" pitchFamily="34" charset="0"/>
                <a:cs typeface="Calibri" panose="020F0502020204030204" pitchFamily="34" charset="0"/>
              </a:rPr>
              <a:t>UBA-UBA-036-2025</a:t>
            </a:r>
            <a:endParaRPr lang="fr-FR" sz="1200" b="1" dirty="0">
              <a:latin typeface="Century Gothic" panose="020B0502020202020204" pitchFamily="34" charset="0"/>
            </a:endParaRPr>
          </a:p>
        </p:txBody>
      </p:sp>
      <p:sp>
        <p:nvSpPr>
          <p:cNvPr id="2" name="Rectangle 1">
            <a:extLst>
              <a:ext uri="{FF2B5EF4-FFF2-40B4-BE49-F238E27FC236}">
                <a16:creationId xmlns:a16="http://schemas.microsoft.com/office/drawing/2014/main" id="{58F935C7-EAA6-F02C-61FC-E467A8B11D6E}"/>
              </a:ext>
            </a:extLst>
          </p:cNvPr>
          <p:cNvSpPr/>
          <p:nvPr/>
        </p:nvSpPr>
        <p:spPr>
          <a:xfrm>
            <a:off x="373682" y="1436401"/>
            <a:ext cx="6187456" cy="2696123"/>
          </a:xfrm>
          <a:prstGeom prst="rect">
            <a:avLst/>
          </a:prstGeom>
        </p:spPr>
        <p:txBody>
          <a:bodyPr wrap="square">
            <a:spAutoFit/>
          </a:bodyPr>
          <a:lstStyle/>
          <a:p>
            <a:pPr algn="just">
              <a:spcBef>
                <a:spcPts val="500"/>
              </a:spcBef>
            </a:pPr>
            <a:r>
              <a:rPr lang="fr-FR" sz="1200" b="1" u="sng" dirty="0">
                <a:latin typeface="Century Gothic" panose="020B0502020202020204" pitchFamily="34" charset="0"/>
                <a:ea typeface="Calibri" panose="020F0502020204030204" pitchFamily="34" charset="0"/>
              </a:rPr>
              <a:t>Profil :</a:t>
            </a:r>
          </a:p>
          <a:p>
            <a:pPr algn="just">
              <a:spcBef>
                <a:spcPts val="500"/>
              </a:spcBef>
            </a:pPr>
            <a:endParaRPr lang="fr-FR" sz="1200" dirty="0">
              <a:latin typeface="Calibri" panose="020F0502020204030204" pitchFamily="34" charset="0"/>
              <a:ea typeface="Calibri" panose="020F0502020204030204" pitchFamily="34" charset="0"/>
            </a:endParaRPr>
          </a:p>
          <a:p>
            <a:pPr marL="342900" lvl="0" indent="-342900">
              <a:lnSpc>
                <a:spcPct val="115000"/>
              </a:lnSpc>
              <a:spcAft>
                <a:spcPts val="0"/>
              </a:spcAft>
              <a:buFont typeface="Wingdings" panose="05000000000000000000" pitchFamily="2" charset="2"/>
              <a:buChar char=""/>
              <a:tabLst>
                <a:tab pos="228600" algn="l"/>
              </a:tabLst>
            </a:pPr>
            <a:r>
              <a:rPr lang="fr-FR" sz="1200" dirty="0">
                <a:latin typeface="Century Gothic" panose="020B0502020202020204" pitchFamily="34" charset="0"/>
                <a:ea typeface="Calibri" panose="020F0502020204030204" pitchFamily="34" charset="0"/>
              </a:rPr>
              <a:t>Avoir Bac + 3 et plus</a:t>
            </a:r>
            <a:endParaRPr lang="fr-FR" sz="1200" dirty="0">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tabLst>
                <a:tab pos="228600" algn="l"/>
              </a:tabLst>
            </a:pPr>
            <a:r>
              <a:rPr lang="fr-FR" sz="1200" dirty="0">
                <a:latin typeface="Century Gothic" panose="020B0502020202020204" pitchFamily="34" charset="0"/>
                <a:ea typeface="Calibri" panose="020F0502020204030204" pitchFamily="34" charset="0"/>
              </a:rPr>
              <a:t>Avoir 5 années d’expérience en banque</a:t>
            </a:r>
            <a:endParaRPr lang="fr-FR" sz="1200" dirty="0">
              <a:latin typeface="Calibri" panose="020F0502020204030204" pitchFamily="34" charset="0"/>
              <a:ea typeface="Calibri" panose="020F0502020204030204" pitchFamily="34" charset="0"/>
            </a:endParaRPr>
          </a:p>
          <a:p>
            <a:pPr lvl="0" algn="just">
              <a:lnSpc>
                <a:spcPct val="115000"/>
              </a:lnSpc>
              <a:spcBef>
                <a:spcPts val="500"/>
              </a:spcBef>
              <a:spcAft>
                <a:spcPts val="50"/>
              </a:spcAft>
              <a:buSzPts val="1000"/>
              <a:tabLst>
                <a:tab pos="457200" algn="l"/>
              </a:tabLst>
            </a:pPr>
            <a:endParaRPr lang="fr-CD" sz="1200" dirty="0">
              <a:effectLst/>
              <a:latin typeface="Calibri" panose="020F0502020204030204" pitchFamily="34" charset="0"/>
              <a:ea typeface="Calibri" panose="020F0502020204030204" pitchFamily="34" charset="0"/>
            </a:endParaRPr>
          </a:p>
          <a:p>
            <a:pPr algn="just">
              <a:lnSpc>
                <a:spcPct val="115000"/>
              </a:lnSpc>
              <a:spcBef>
                <a:spcPts val="500"/>
              </a:spcBef>
            </a:pPr>
            <a:r>
              <a:rPr lang="fr-FR" sz="1200" b="1" u="sng" dirty="0">
                <a:effectLst/>
                <a:latin typeface="Century Gothic" panose="020B0502020202020204" pitchFamily="34" charset="0"/>
                <a:ea typeface="Calibri" panose="020F0502020204030204" pitchFamily="34" charset="0"/>
              </a:rPr>
              <a:t>Composition du dossier </a:t>
            </a:r>
            <a:r>
              <a:rPr lang="fr-FR" sz="1200" b="1" u="sng" dirty="0" smtClean="0">
                <a:effectLst/>
                <a:latin typeface="Century Gothic" panose="020B0502020202020204" pitchFamily="34" charset="0"/>
                <a:ea typeface="Calibri" panose="020F0502020204030204" pitchFamily="34" charset="0"/>
              </a:rPr>
              <a:t>:</a:t>
            </a:r>
          </a:p>
          <a:p>
            <a:pPr algn="just">
              <a:lnSpc>
                <a:spcPct val="115000"/>
              </a:lnSpc>
              <a:spcBef>
                <a:spcPts val="500"/>
              </a:spcBef>
            </a:pPr>
            <a:endParaRPr lang="fr-FR" sz="1200" b="1" u="sng" dirty="0">
              <a:effectLst/>
              <a:latin typeface="Century Gothic" panose="020B0502020202020204" pitchFamily="34" charset="0"/>
              <a:ea typeface="Calibri" panose="020F0502020204030204" pitchFamily="34" charset="0"/>
            </a:endParaRPr>
          </a:p>
          <a:p>
            <a:pPr>
              <a:spcBef>
                <a:spcPts val="500"/>
              </a:spcBef>
            </a:pPr>
            <a:r>
              <a:rPr lang="fr-FR" sz="1200" dirty="0">
                <a:latin typeface="Century Gothic" panose="020B0502020202020204" pitchFamily="34" charset="0"/>
                <a:ea typeface="Calibri" panose="020F0502020204030204" pitchFamily="34" charset="0"/>
              </a:rPr>
              <a:t>CV &amp; Lettre de motivation au plus tard le </a:t>
            </a:r>
            <a:r>
              <a:rPr lang="fr-FR" sz="1200" dirty="0">
                <a:latin typeface="Century Gothic" panose="020B0502020202020204" pitchFamily="34" charset="0"/>
                <a:ea typeface="Calibri" panose="020F0502020204030204" pitchFamily="34" charset="0"/>
                <a:cs typeface="Calibri" panose="020F0502020204030204" pitchFamily="34" charset="0"/>
              </a:rPr>
              <a:t> </a:t>
            </a:r>
            <a:r>
              <a:rPr lang="fr-FR" sz="1200" b="1" u="sng" dirty="0">
                <a:solidFill>
                  <a:srgbClr val="FF0000"/>
                </a:solidFill>
                <a:latin typeface="Century Gothic" panose="020B0502020202020204" pitchFamily="34" charset="0"/>
                <a:ea typeface="Calibri" panose="020F0502020204030204" pitchFamily="34" charset="0"/>
                <a:cs typeface="Calibri" panose="020F0502020204030204" pitchFamily="34" charset="0"/>
              </a:rPr>
              <a:t>28 novembre 2025</a:t>
            </a:r>
            <a:r>
              <a:rPr lang="fr-FR" sz="1200" b="1" dirty="0">
                <a:solidFill>
                  <a:srgbClr val="FF0000"/>
                </a:solidFill>
                <a:latin typeface="Century Gothic" panose="020B0502020202020204" pitchFamily="34" charset="0"/>
                <a:ea typeface="Calibri" panose="020F0502020204030204" pitchFamily="34" charset="0"/>
                <a:cs typeface="Calibri" panose="020F0502020204030204" pitchFamily="34" charset="0"/>
              </a:rPr>
              <a:t>.</a:t>
            </a:r>
            <a:endParaRPr lang="fr-CD" sz="1200" dirty="0">
              <a:effectLst/>
              <a:latin typeface="Calibri" panose="020F0502020204030204" pitchFamily="34" charset="0"/>
              <a:ea typeface="Calibri" panose="020F0502020204030204" pitchFamily="34" charset="0"/>
            </a:endParaRPr>
          </a:p>
          <a:p>
            <a:pPr>
              <a:spcBef>
                <a:spcPts val="500"/>
              </a:spcBef>
            </a:pPr>
            <a:r>
              <a:rPr lang="fr-FR" sz="1200" b="1" u="sng" dirty="0">
                <a:latin typeface="Century Gothic" panose="020B0502020202020204" pitchFamily="34" charset="0"/>
                <a:ea typeface="Calibri" panose="020F0502020204030204" pitchFamily="34" charset="0"/>
              </a:rPr>
              <a:t>N.B : </a:t>
            </a:r>
            <a:r>
              <a:rPr lang="fr-FR" sz="1200" dirty="0">
                <a:latin typeface="Century Gothic" panose="020B0502020202020204" pitchFamily="34" charset="0"/>
                <a:ea typeface="Calibri" panose="020F0502020204030204" pitchFamily="34" charset="0"/>
              </a:rPr>
              <a:t>les dossiers de candidatures sont à transmettre à l’adresse suivante : </a:t>
            </a:r>
            <a:r>
              <a:rPr lang="fr-FR" sz="1200" b="1" u="sng" dirty="0">
                <a:latin typeface="Century Gothic" panose="020B0502020202020204" pitchFamily="34" charset="0"/>
                <a:ea typeface="Calibri" panose="020F0502020204030204" pitchFamily="34" charset="0"/>
              </a:rPr>
              <a:t>recrutement.ubacongo@ubagroup.com </a:t>
            </a:r>
            <a:r>
              <a:rPr lang="fr-FR" sz="1200" b="1" dirty="0">
                <a:solidFill>
                  <a:srgbClr val="FF0000"/>
                </a:solidFill>
                <a:effectLst/>
                <a:latin typeface="Century Gothic" panose="020B0502020202020204" pitchFamily="34" charset="0"/>
                <a:ea typeface="Calibri" panose="020F0502020204030204" pitchFamily="34" charset="0"/>
              </a:rPr>
              <a:t> </a:t>
            </a:r>
            <a:endParaRPr lang="fr-CD" sz="1200" dirty="0">
              <a:effectLst/>
              <a:latin typeface="Calibri" panose="020F0502020204030204" pitchFamily="34" charset="0"/>
              <a:ea typeface="Calibri" panose="020F0502020204030204" pitchFamily="34" charset="0"/>
            </a:endParaRPr>
          </a:p>
          <a:p>
            <a:pPr lvl="0" algn="just">
              <a:spcBef>
                <a:spcPts val="500"/>
              </a:spcBef>
              <a:buSzPts val="1000"/>
              <a:tabLst>
                <a:tab pos="457200" algn="l"/>
              </a:tabLst>
            </a:pPr>
            <a:endParaRPr lang="fr-CD"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65211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192383158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2888</TotalTime>
  <Words>80</Words>
  <Application>Microsoft Office PowerPoint</Application>
  <PresentationFormat>Personnalisé</PresentationFormat>
  <Paragraphs>80</Paragraphs>
  <Slides>8</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Arial</vt:lpstr>
      <vt:lpstr>Calibri</vt:lpstr>
      <vt:lpstr>Calibri Light</vt:lpstr>
      <vt:lpstr>Century Gothic</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Christian Costant</dc:creator>
  <cp:lastModifiedBy>Emerance Nkanza</cp:lastModifiedBy>
  <cp:revision>33</cp:revision>
  <dcterms:created xsi:type="dcterms:W3CDTF">2023-02-02T06:35:51Z</dcterms:created>
  <dcterms:modified xsi:type="dcterms:W3CDTF">2025-11-18T11:49:09Z</dcterms:modified>
</cp:coreProperties>
</file>