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8" r:id="rId2"/>
    <p:sldId id="256" r:id="rId3"/>
    <p:sldId id="257" r:id="rId4"/>
    <p:sldId id="264" r:id="rId5"/>
    <p:sldId id="262" r:id="rId6"/>
    <p:sldId id="263" r:id="rId7"/>
    <p:sldId id="261" r:id="rId8"/>
  </p:sldIdLst>
  <p:sldSz cx="6858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82" d="100"/>
          <a:sy n="82" d="100"/>
        </p:scale>
        <p:origin x="206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2BF2E-0A71-426A-BF10-C3C33B6FA27B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72D9D-7D18-424F-BDCC-5D95037511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727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72D9D-7D18-424F-BDCC-5D950375115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48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122363"/>
            <a:ext cx="58293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602038"/>
            <a:ext cx="51435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40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4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709740"/>
            <a:ext cx="5915025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4589465"/>
            <a:ext cx="59150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679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825625"/>
            <a:ext cx="29146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825625"/>
            <a:ext cx="29146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719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65127"/>
            <a:ext cx="59150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681163"/>
            <a:ext cx="290125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2505075"/>
            <a:ext cx="2901255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681163"/>
            <a:ext cx="2915543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2505075"/>
            <a:ext cx="2915543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57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990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89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987427"/>
            <a:ext cx="347186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791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987427"/>
            <a:ext cx="3471863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200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2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50544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D17D-F4EE-40CC-BB53-11BF8FA42AF0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24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365127"/>
            <a:ext cx="59150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825625"/>
            <a:ext cx="59150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3D17D-F4EE-40CC-BB53-11BF8FA42AF0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CE894-A5C0-48EA-8139-F4BF2E1543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319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84B9C10-B08B-8EC3-A10A-A8AD19947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" y="8094"/>
            <a:ext cx="6818376" cy="681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88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73682" y="1456057"/>
            <a:ext cx="444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Description de l’offre d’emploi </a:t>
            </a:r>
          </a:p>
          <a:p>
            <a:r>
              <a:rPr lang="fr-FR" sz="16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UBA-UBA-015-2025</a:t>
            </a:r>
            <a:endParaRPr lang="fr-FR" sz="1600" b="1" dirty="0">
              <a:latin typeface="Century Gothic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0503" y="1160842"/>
            <a:ext cx="2481313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Google Shape;113;p1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82552" y="2351884"/>
            <a:ext cx="6110635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FR" sz="13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Lieu de travail </a:t>
            </a:r>
            <a:r>
              <a:rPr lang="fr-FR" sz="13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:</a:t>
            </a:r>
            <a:r>
              <a:rPr lang="fr-FR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fr-FR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Brazzaville</a:t>
            </a:r>
            <a:endParaRPr lang="fr-FR" sz="1400" dirty="0" smtClean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fr-FR" sz="1300" b="1" u="sng" dirty="0" smtClean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Durée </a:t>
            </a:r>
            <a:r>
              <a:rPr lang="fr-FR" sz="13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du contrat</a:t>
            </a:r>
            <a:r>
              <a:rPr lang="fr-FR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 : Indéterminée</a:t>
            </a:r>
            <a:endParaRPr lang="fr-FR" sz="13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fr-FR" sz="13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Missions</a:t>
            </a:r>
            <a:r>
              <a:rPr lang="fr-FR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 : </a:t>
            </a:r>
          </a:p>
          <a:p>
            <a:pPr algn="just">
              <a:spcAft>
                <a:spcPts val="1000"/>
              </a:spcAft>
            </a:pPr>
            <a:r>
              <a:rPr lang="fr-FR" sz="1300" dirty="0">
                <a:latin typeface="Century Gothic" panose="020B0502020202020204" pitchFamily="34" charset="0"/>
                <a:ea typeface="Calibri" panose="020F0502020204030204" pitchFamily="34" charset="0"/>
              </a:rPr>
              <a:t> Le chargé de conformité participe à la mise en place et à la bonne application </a:t>
            </a:r>
          </a:p>
          <a:p>
            <a:pPr algn="just">
              <a:spcAft>
                <a:spcPts val="1000"/>
              </a:spcAft>
            </a:pPr>
            <a:r>
              <a:rPr lang="fr-FR" sz="1300" dirty="0">
                <a:latin typeface="Century Gothic" panose="020B0502020202020204" pitchFamily="34" charset="0"/>
                <a:ea typeface="Calibri" panose="020F0502020204030204" pitchFamily="34" charset="0"/>
              </a:rPr>
              <a:t>des règles et codes de déontologie en vigueur au sein de la banque : </a:t>
            </a:r>
          </a:p>
          <a:p>
            <a:pPr algn="just">
              <a:spcAft>
                <a:spcPts val="1000"/>
              </a:spcAft>
            </a:pPr>
            <a:r>
              <a:rPr lang="fr-FR" sz="1300" dirty="0">
                <a:latin typeface="Century Gothic" panose="020B0502020202020204" pitchFamily="34" charset="0"/>
                <a:ea typeface="Calibri" panose="020F0502020204030204" pitchFamily="34" charset="0"/>
              </a:rPr>
              <a:t>surveillance des opérations passées en salle de marché, vérification de la </a:t>
            </a:r>
          </a:p>
          <a:p>
            <a:pPr algn="just">
              <a:spcAft>
                <a:spcPts val="1000"/>
              </a:spcAft>
            </a:pPr>
            <a:r>
              <a:rPr lang="fr-FR" sz="1300" dirty="0">
                <a:latin typeface="Century Gothic" panose="020B0502020202020204" pitchFamily="34" charset="0"/>
                <a:ea typeface="Calibri" panose="020F0502020204030204" pitchFamily="34" charset="0"/>
              </a:rPr>
              <a:t>conformité avec la réglementation en vigueur et les procédures internes.</a:t>
            </a:r>
            <a:endParaRPr lang="fr-FR" sz="1300" dirty="0"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932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Description de l’offre d’emploi </a:t>
            </a:r>
          </a:p>
          <a:p>
            <a:r>
              <a:rPr lang="fr-FR" sz="12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UBA-UBA-015-2025</a:t>
            </a:r>
            <a:endParaRPr lang="fr-FR" sz="1200" b="1" dirty="0">
              <a:latin typeface="Century Gothic" panose="020B0502020202020204" pitchFamily="34" charset="0"/>
            </a:endParaRPr>
          </a:p>
        </p:txBody>
      </p:sp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3682" y="1415623"/>
            <a:ext cx="61106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fr-FR" sz="1200" b="1" u="sng" dirty="0">
                <a:latin typeface="Century Gothic" panose="020B0502020202020204" pitchFamily="34" charset="0"/>
                <a:ea typeface="Calibri" panose="020F0502020204030204" pitchFamily="34" charset="0"/>
              </a:rPr>
              <a:t>Tâches et Responsabilités </a:t>
            </a:r>
            <a:r>
              <a:rPr lang="fr-FR" sz="1200" b="1" u="sng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:</a:t>
            </a: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endParaRPr lang="fr-FR" sz="1200" b="1" u="sng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 Réaliser des contrôles sur l'application de la réglementation et la mise en place </a:t>
            </a: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des </a:t>
            </a: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procédures et normes internes</a:t>
            </a: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.</a:t>
            </a:r>
          </a:p>
          <a:p>
            <a:pPr lvl="0">
              <a:spcAft>
                <a:spcPts val="0"/>
              </a:spcAft>
            </a:pPr>
            <a:endParaRPr lang="fr-FR" sz="1200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Assurer </a:t>
            </a: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le contrôle interne de conformité et notamment la surveillance des </a:t>
            </a:r>
          </a:p>
          <a:p>
            <a:pPr lvl="0">
              <a:spcAft>
                <a:spcPts val="0"/>
              </a:spcAft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        opérations </a:t>
            </a: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de marché à J+1</a:t>
            </a: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.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fr-FR" sz="1200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Analyser </a:t>
            </a: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et suivre les risques de conflits d’intérêts sur les projets de financement </a:t>
            </a: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et </a:t>
            </a: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d’investissement</a:t>
            </a: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.</a:t>
            </a:r>
          </a:p>
          <a:p>
            <a:pPr lvl="0">
              <a:spcAft>
                <a:spcPts val="0"/>
              </a:spcAft>
            </a:pPr>
            <a:endParaRPr lang="fr-FR" sz="1200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Vérifier </a:t>
            </a: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les déclarations d’opérations de clients potentiellement sensibles. </a:t>
            </a:r>
            <a:endParaRPr lang="fr-FR" sz="1200" dirty="0" smtClean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lvl="0">
              <a:spcAft>
                <a:spcPts val="0"/>
              </a:spcAft>
            </a:pPr>
            <a:endParaRPr lang="fr-FR" sz="1200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Préparer des avis de conformité sur les nouveaux produits ou services avant leur </a:t>
            </a: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commercialisation.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fr-FR" sz="1200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Participer au suivi des enquêtes menées par les autorités de tutelle et </a:t>
            </a:r>
          </a:p>
          <a:p>
            <a:pPr lvl="0">
              <a:spcAft>
                <a:spcPts val="0"/>
              </a:spcAft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        administrations </a:t>
            </a: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concernées et préparer les réponses à leurs questions (ARTF, </a:t>
            </a:r>
          </a:p>
          <a:p>
            <a:pPr lvl="0">
              <a:spcAft>
                <a:spcPts val="0"/>
              </a:spcAft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        Autorité </a:t>
            </a: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des marchés financiers, Commission bancaire...) à l’occasion des </a:t>
            </a:r>
          </a:p>
          <a:p>
            <a:pPr lvl="0">
              <a:spcAft>
                <a:spcPts val="0"/>
              </a:spcAft>
            </a:pPr>
            <a:r>
              <a:rPr lang="fr-FR" sz="1200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         inspections.</a:t>
            </a:r>
          </a:p>
          <a:p>
            <a:pPr lvl="0">
              <a:spcAft>
                <a:spcPts val="0"/>
              </a:spcAft>
            </a:pPr>
            <a:endParaRPr lang="fr-FR" sz="1200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lvl="0">
              <a:spcAft>
                <a:spcPts val="0"/>
              </a:spcAft>
            </a:pPr>
            <a:endParaRPr lang="fr-FR" sz="1200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fr-FR" sz="1200" dirty="0"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fr-CD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46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Description de l’offre d’emploi </a:t>
            </a:r>
          </a:p>
          <a:p>
            <a:pPr lvl="0">
              <a:defRPr/>
            </a:pPr>
            <a:r>
              <a:rPr lang="fr-FR" sz="12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UBA-UBA-015-2025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3682" y="1415623"/>
            <a:ext cx="6110635" cy="1749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Tâches et Responsabilités </a:t>
            </a:r>
            <a:r>
              <a:rPr kumimoji="0" lang="fr-FR" sz="1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endParaRPr kumimoji="0" lang="fr-FR" sz="1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+mn-cs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r-FR" sz="1200" dirty="0" smtClean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 </a:t>
            </a:r>
            <a:r>
              <a:rPr lang="fr-FR" sz="12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Elaborer des tableaux de bord et participer à la rédaction d’un rapport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d’activité.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 Participer à la validation des rapports de conformité semestriels et annuels des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différentes entités.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 Identifier les axes d’amélioration à apporter.</a:t>
            </a:r>
          </a:p>
          <a:p>
            <a:pPr marR="0" lvl="0" algn="just" defTabSz="9144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endParaRPr kumimoji="0" lang="fr-C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0042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3682" y="1440930"/>
            <a:ext cx="6110635" cy="2495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fr-FR" sz="1200" b="1" u="sng" dirty="0">
                <a:solidFill>
                  <a:prstClr val="black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Qualités du Candidat :</a:t>
            </a:r>
            <a:endParaRPr lang="fr-FR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450" lvl="0" indent="-171450" algn="just">
              <a:lnSpc>
                <a:spcPts val="1600"/>
              </a:lnSpc>
              <a:spcBef>
                <a:spcPts val="500"/>
              </a:spcBef>
              <a:buFont typeface="Wingdings" panose="05000000000000000000" pitchFamily="2" charset="2"/>
              <a:buChar char="q"/>
            </a:pPr>
            <a:r>
              <a:rPr lang="fr-FR" sz="1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Bonne maîtrise des techniques du contrôle </a:t>
            </a:r>
            <a:r>
              <a:rPr lang="fr-FR" sz="1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interne</a:t>
            </a:r>
            <a:endParaRPr lang="fr-FR" sz="1200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lvl="0" algn="just">
              <a:lnSpc>
                <a:spcPts val="1600"/>
              </a:lnSpc>
              <a:spcBef>
                <a:spcPts val="500"/>
              </a:spcBef>
            </a:pPr>
            <a:r>
              <a:rPr lang="fr-FR" sz="1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 Excellente connaissance de la réglementation bancaire</a:t>
            </a:r>
          </a:p>
          <a:p>
            <a:pPr lvl="0" algn="just">
              <a:lnSpc>
                <a:spcPts val="1600"/>
              </a:lnSpc>
              <a:spcBef>
                <a:spcPts val="500"/>
              </a:spcBef>
            </a:pPr>
            <a:r>
              <a:rPr lang="fr-FR" sz="1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 Excellente connaissance des métiers, produits et services bancaires</a:t>
            </a:r>
          </a:p>
          <a:p>
            <a:pPr lvl="0" algn="just">
              <a:lnSpc>
                <a:spcPts val="1600"/>
              </a:lnSpc>
              <a:spcBef>
                <a:spcPts val="500"/>
              </a:spcBef>
            </a:pPr>
            <a:r>
              <a:rPr lang="fr-FR" sz="1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 Bonne connaissance des opérations de marché et produits financiers</a:t>
            </a:r>
          </a:p>
          <a:p>
            <a:pPr lvl="0" algn="just">
              <a:lnSpc>
                <a:spcPts val="1600"/>
              </a:lnSpc>
              <a:spcBef>
                <a:spcPts val="500"/>
              </a:spcBef>
            </a:pPr>
            <a:r>
              <a:rPr lang="fr-FR" sz="1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 Bonnes connaissances juridiques</a:t>
            </a:r>
          </a:p>
          <a:p>
            <a:pPr lvl="0" algn="just">
              <a:lnSpc>
                <a:spcPts val="1600"/>
              </a:lnSpc>
              <a:spcBef>
                <a:spcPts val="500"/>
              </a:spcBef>
            </a:pPr>
            <a:r>
              <a:rPr lang="fr-FR" sz="1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 Connaissance des problématiques de risques bancaires</a:t>
            </a:r>
          </a:p>
          <a:p>
            <a:pPr lvl="0" algn="just">
              <a:lnSpc>
                <a:spcPts val="1600"/>
              </a:lnSpc>
              <a:spcBef>
                <a:spcPts val="500"/>
              </a:spcBef>
            </a:pPr>
            <a:r>
              <a:rPr lang="fr-FR" sz="1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 Maîtrise des logiciels de gestion de données pour suivre les flux et les opérations</a:t>
            </a:r>
            <a:endParaRPr lang="fr-FR" sz="1050" dirty="0">
              <a:solidFill>
                <a:srgbClr val="26262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Description de l’offre d’emploi </a:t>
            </a:r>
          </a:p>
          <a:p>
            <a:r>
              <a:rPr lang="fr-FR" sz="12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UBA-UBA-015-2025</a:t>
            </a:r>
            <a:endParaRPr lang="fr-FR" sz="12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645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3;p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77" y="234228"/>
            <a:ext cx="1228061" cy="57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76612" y="291762"/>
            <a:ext cx="444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Description de l’offre d’emploi </a:t>
            </a:r>
          </a:p>
          <a:p>
            <a:r>
              <a:rPr lang="fr-FR" sz="12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UBA-UBA-015-2025</a:t>
            </a:r>
            <a:endParaRPr lang="fr-FR" sz="1200" b="1" dirty="0"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F935C7-EAA6-F02C-61FC-E467A8B11D6E}"/>
              </a:ext>
            </a:extLst>
          </p:cNvPr>
          <p:cNvSpPr/>
          <p:nvPr/>
        </p:nvSpPr>
        <p:spPr>
          <a:xfrm>
            <a:off x="373682" y="1436401"/>
            <a:ext cx="6187456" cy="3242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500"/>
              </a:spcBef>
            </a:pPr>
            <a:r>
              <a:rPr lang="fr-FR" sz="1200" b="1" u="sng" dirty="0">
                <a:latin typeface="Century Gothic" panose="020B0502020202020204" pitchFamily="34" charset="0"/>
                <a:ea typeface="Calibri" panose="020F0502020204030204" pitchFamily="34" charset="0"/>
              </a:rPr>
              <a:t>Profil :</a:t>
            </a:r>
          </a:p>
          <a:p>
            <a:pPr algn="just">
              <a:spcBef>
                <a:spcPts val="500"/>
              </a:spcBef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Bef>
                <a:spcPts val="3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26262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Bac+4/5 Ecole de commerce ou d'ingénieurs</a:t>
            </a:r>
          </a:p>
          <a:p>
            <a:pPr marL="342900" lvl="0" indent="-342900">
              <a:spcBef>
                <a:spcPts val="3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fr-FR" sz="1200" dirty="0" smtClean="0">
                <a:solidFill>
                  <a:srgbClr val="26262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 </a:t>
            </a:r>
            <a:r>
              <a:rPr lang="fr-FR" sz="1200" dirty="0">
                <a:solidFill>
                  <a:srgbClr val="26262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droit fiscal, droit des affaires, sciences juridiques et financières</a:t>
            </a:r>
          </a:p>
          <a:p>
            <a:pPr marL="342900" lvl="0" indent="-342900">
              <a:spcBef>
                <a:spcPts val="300"/>
              </a:spcBef>
              <a:spcAft>
                <a:spcPts val="100"/>
              </a:spcAft>
              <a:buFont typeface="Symbol" panose="05050102010706020507" pitchFamily="18" charset="2"/>
              <a:buChar char=""/>
            </a:pPr>
            <a:r>
              <a:rPr lang="fr-FR" sz="1200" dirty="0" smtClean="0">
                <a:solidFill>
                  <a:srgbClr val="26262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</a:t>
            </a:r>
            <a:r>
              <a:rPr lang="fr-FR" sz="1200" dirty="0">
                <a:solidFill>
                  <a:srgbClr val="26262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minimum de 3 ans d’expérience bancaire, un minimum de 5 ans </a:t>
            </a:r>
          </a:p>
          <a:p>
            <a:pPr lvl="0">
              <a:spcBef>
                <a:spcPts val="300"/>
              </a:spcBef>
              <a:spcAft>
                <a:spcPts val="100"/>
              </a:spcAft>
            </a:pPr>
            <a:r>
              <a:rPr lang="fr-FR" sz="1200" dirty="0" smtClean="0">
                <a:solidFill>
                  <a:srgbClr val="26262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d’expérience </a:t>
            </a:r>
            <a:r>
              <a:rPr lang="fr-FR" sz="1200" dirty="0">
                <a:solidFill>
                  <a:srgbClr val="26262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bancaire mais liée à la gestion des risques</a:t>
            </a:r>
          </a:p>
          <a:p>
            <a:pPr lvl="0" algn="just">
              <a:lnSpc>
                <a:spcPct val="115000"/>
              </a:lnSpc>
              <a:spcBef>
                <a:spcPts val="500"/>
              </a:spcBef>
              <a:spcAft>
                <a:spcPts val="50"/>
              </a:spcAft>
              <a:buSzPts val="1000"/>
              <a:tabLst>
                <a:tab pos="457200" algn="l"/>
              </a:tabLst>
            </a:pPr>
            <a:endParaRPr lang="fr-CD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Bef>
                <a:spcPts val="500"/>
              </a:spcBef>
            </a:pPr>
            <a:r>
              <a:rPr lang="fr-FR" sz="1200" b="1" u="sng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Composition du dossier </a:t>
            </a:r>
            <a:r>
              <a:rPr lang="fr-FR" sz="1200" b="1" u="sng" dirty="0" smtClean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:</a:t>
            </a:r>
          </a:p>
          <a:p>
            <a:pPr algn="just">
              <a:lnSpc>
                <a:spcPct val="115000"/>
              </a:lnSpc>
              <a:spcBef>
                <a:spcPts val="500"/>
              </a:spcBef>
            </a:pPr>
            <a:endParaRPr lang="fr-FR" sz="1200" b="1" u="sng" dirty="0">
              <a:effectLst/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>
              <a:spcBef>
                <a:spcPts val="500"/>
              </a:spcBef>
            </a:pP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CV &amp; Lettre de motivation au plus tard le </a:t>
            </a:r>
            <a:r>
              <a:rPr lang="fr-FR" sz="1200" b="1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27 Décembre 2025.</a:t>
            </a:r>
          </a:p>
          <a:p>
            <a:pPr>
              <a:spcBef>
                <a:spcPts val="500"/>
              </a:spcBef>
            </a:pPr>
            <a:r>
              <a:rPr lang="fr-FR" sz="1200" b="1" u="sng" dirty="0" smtClean="0">
                <a:latin typeface="Century Gothic" panose="020B0502020202020204" pitchFamily="34" charset="0"/>
                <a:ea typeface="Calibri" panose="020F0502020204030204" pitchFamily="34" charset="0"/>
              </a:rPr>
              <a:t>N.B </a:t>
            </a:r>
            <a:r>
              <a:rPr lang="fr-FR" sz="1200" b="1" u="sng" dirty="0">
                <a:latin typeface="Century Gothic" panose="020B0502020202020204" pitchFamily="34" charset="0"/>
                <a:ea typeface="Calibri" panose="020F0502020204030204" pitchFamily="34" charset="0"/>
              </a:rPr>
              <a:t>: </a:t>
            </a:r>
            <a:r>
              <a:rPr lang="fr-FR" sz="1200" dirty="0">
                <a:latin typeface="Century Gothic" panose="020B0502020202020204" pitchFamily="34" charset="0"/>
                <a:ea typeface="Calibri" panose="020F0502020204030204" pitchFamily="34" charset="0"/>
              </a:rPr>
              <a:t>les dossiers de candidatures sont à transmettre à l’adresse suivante : </a:t>
            </a:r>
            <a:r>
              <a:rPr lang="fr-FR" sz="1200" b="1" u="sng" dirty="0">
                <a:latin typeface="Century Gothic" panose="020B0502020202020204" pitchFamily="34" charset="0"/>
                <a:ea typeface="Calibri" panose="020F0502020204030204" pitchFamily="34" charset="0"/>
              </a:rPr>
              <a:t>recrutement.ubacongo@ubagroup.com </a:t>
            </a:r>
            <a:r>
              <a:rPr lang="fr-FR" sz="12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 </a:t>
            </a:r>
            <a:endParaRPr lang="fr-CD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just">
              <a:spcBef>
                <a:spcPts val="500"/>
              </a:spcBef>
              <a:buSzPts val="1000"/>
              <a:tabLst>
                <a:tab pos="457200" algn="l"/>
              </a:tabLst>
            </a:pPr>
            <a:endParaRPr lang="fr-CD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211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315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4283</TotalTime>
  <Words>198</Words>
  <Application>Microsoft Office PowerPoint</Application>
  <PresentationFormat>Personnalisé</PresentationFormat>
  <Paragraphs>63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Symbol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Christian Costant</dc:creator>
  <cp:lastModifiedBy>Emerance Nkanza</cp:lastModifiedBy>
  <cp:revision>36</cp:revision>
  <dcterms:created xsi:type="dcterms:W3CDTF">2023-02-02T06:35:51Z</dcterms:created>
  <dcterms:modified xsi:type="dcterms:W3CDTF">2025-11-28T08:16:11Z</dcterms:modified>
</cp:coreProperties>
</file>