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8" r:id="rId2"/>
    <p:sldId id="256" r:id="rId3"/>
    <p:sldId id="257" r:id="rId4"/>
    <p:sldId id="268" r:id="rId5"/>
    <p:sldId id="270" r:id="rId6"/>
    <p:sldId id="269" r:id="rId7"/>
    <p:sldId id="265" r:id="rId8"/>
  </p:sldIdLst>
  <p:sldSz cx="6858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82" d="100"/>
          <a:sy n="82" d="100"/>
        </p:scale>
        <p:origin x="2064" y="6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2BF2E-0A71-426A-BF10-C3C33B6FA27B}" type="datetimeFigureOut">
              <a:rPr lang="fr-FR" smtClean="0"/>
              <a:t>03/11/2025</a:t>
            </a:fld>
            <a:endParaRPr lang="fr-FR"/>
          </a:p>
        </p:txBody>
      </p:sp>
      <p:sp>
        <p:nvSpPr>
          <p:cNvPr id="4" name="Espace réservé de l'image des diapositives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472D9D-7D18-424F-BDCC-5D9503751156}" type="slidenum">
              <a:rPr lang="fr-FR" smtClean="0"/>
              <a:t>‹N°›</a:t>
            </a:fld>
            <a:endParaRPr lang="fr-FR"/>
          </a:p>
        </p:txBody>
      </p:sp>
    </p:spTree>
    <p:extLst>
      <p:ext uri="{BB962C8B-B14F-4D97-AF65-F5344CB8AC3E}">
        <p14:creationId xmlns:p14="http://schemas.microsoft.com/office/powerpoint/2010/main" val="385572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472D9D-7D18-424F-BDCC-5D9503751156}" type="slidenum">
              <a:rPr lang="fr-FR" smtClean="0"/>
              <a:t>2</a:t>
            </a:fld>
            <a:endParaRPr lang="fr-FR"/>
          </a:p>
        </p:txBody>
      </p:sp>
    </p:spTree>
    <p:extLst>
      <p:ext uri="{BB962C8B-B14F-4D97-AF65-F5344CB8AC3E}">
        <p14:creationId xmlns:p14="http://schemas.microsoft.com/office/powerpoint/2010/main" val="15948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122363"/>
            <a:ext cx="5829300" cy="2387600"/>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3602038"/>
            <a:ext cx="51435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03/11/2025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211440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03/11/2025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291949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1709740"/>
            <a:ext cx="5915025" cy="2852737"/>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4589465"/>
            <a:ext cx="5915025"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8ED3D17D-F4EE-40CC-BB53-11BF8FA42AF0}" type="datetimeFigureOut">
              <a:rPr lang="fr-FR" smtClean="0"/>
              <a:t>03/11/2025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624679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1825625"/>
            <a:ext cx="291465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1825625"/>
            <a:ext cx="291465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ED3D17D-F4EE-40CC-BB53-11BF8FA42AF0}" type="datetimeFigureOut">
              <a:rPr lang="fr-FR" smtClean="0"/>
              <a:t>03/11/2025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1298719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365127"/>
            <a:ext cx="5915025"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1681163"/>
            <a:ext cx="290125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2505075"/>
            <a:ext cx="2901255"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1681163"/>
            <a:ext cx="2915543"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2505075"/>
            <a:ext cx="2915543"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ED3D17D-F4EE-40CC-BB53-11BF8FA42AF0}" type="datetimeFigureOut">
              <a:rPr lang="fr-FR" smtClean="0"/>
              <a:t>03/11/2025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40065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ED3D17D-F4EE-40CC-BB53-11BF8FA42AF0}" type="datetimeFigureOut">
              <a:rPr lang="fr-FR" smtClean="0"/>
              <a:t>03/11/2025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229499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3D17D-F4EE-40CC-BB53-11BF8FA42AF0}" type="datetimeFigureOut">
              <a:rPr lang="fr-FR" smtClean="0"/>
              <a:t>03/11/2025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31489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457200"/>
            <a:ext cx="2211884" cy="16002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987427"/>
            <a:ext cx="3471863"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057400"/>
            <a:ext cx="2211884"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8ED3D17D-F4EE-40CC-BB53-11BF8FA42AF0}" type="datetimeFigureOut">
              <a:rPr lang="fr-FR" smtClean="0"/>
              <a:t>03/11/2025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01779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457200"/>
            <a:ext cx="2211884" cy="16002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987427"/>
            <a:ext cx="3471863"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057400"/>
            <a:ext cx="2211884"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8ED3D17D-F4EE-40CC-BB53-11BF8FA42AF0}" type="datetimeFigureOut">
              <a:rPr lang="fr-FR" smtClean="0"/>
              <a:t>03/11/2025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326200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03/11/2025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58282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365125"/>
            <a:ext cx="4350544"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03/11/2025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113124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365127"/>
            <a:ext cx="5915025"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1825625"/>
            <a:ext cx="5915025"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6356352"/>
            <a:ext cx="154305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ED3D17D-F4EE-40CC-BB53-11BF8FA42AF0}" type="datetimeFigureOut">
              <a:rPr lang="fr-FR" smtClean="0"/>
              <a:t>03/11/2025</a:t>
            </a:fld>
            <a:endParaRPr lang="fr-FR"/>
          </a:p>
        </p:txBody>
      </p:sp>
      <p:sp>
        <p:nvSpPr>
          <p:cNvPr id="5" name="Footer Placeholder 4"/>
          <p:cNvSpPr>
            <a:spLocks noGrp="1"/>
          </p:cNvSpPr>
          <p:nvPr>
            <p:ph type="ftr" sz="quarter" idx="3"/>
          </p:nvPr>
        </p:nvSpPr>
        <p:spPr>
          <a:xfrm>
            <a:off x="2271713" y="6356352"/>
            <a:ext cx="2314575"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6356352"/>
            <a:ext cx="154305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5CCE894-A5C0-48EA-8139-F4BF2E1543FE}" type="slidenum">
              <a:rPr lang="fr-FR" smtClean="0"/>
              <a:t>‹N°›</a:t>
            </a:fld>
            <a:endParaRPr lang="fr-FR"/>
          </a:p>
        </p:txBody>
      </p:sp>
    </p:spTree>
    <p:extLst>
      <p:ext uri="{BB962C8B-B14F-4D97-AF65-F5344CB8AC3E}">
        <p14:creationId xmlns:p14="http://schemas.microsoft.com/office/powerpoint/2010/main" val="25633198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84B9C10-B08B-8EC3-A10A-A8AD19947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1" y="8094"/>
            <a:ext cx="6818376" cy="6818376"/>
          </a:xfrm>
          <a:prstGeom prst="rect">
            <a:avLst/>
          </a:prstGeom>
        </p:spPr>
      </p:pic>
    </p:spTree>
    <p:extLst>
      <p:ext uri="{BB962C8B-B14F-4D97-AF65-F5344CB8AC3E}">
        <p14:creationId xmlns:p14="http://schemas.microsoft.com/office/powerpoint/2010/main" val="1190788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73682" y="1206561"/>
            <a:ext cx="5644563" cy="707886"/>
          </a:xfrm>
          <a:prstGeom prst="rect">
            <a:avLst/>
          </a:prstGeom>
          <a:noFill/>
        </p:spPr>
        <p:txBody>
          <a:bodyPr wrap="square" rtlCol="0">
            <a:spAutoFit/>
          </a:bodyPr>
          <a:lstStyle/>
          <a:p>
            <a:r>
              <a:rPr lang="fr-FR" sz="2000" b="1" dirty="0">
                <a:solidFill>
                  <a:srgbClr val="FF0000"/>
                </a:solidFill>
                <a:latin typeface="Century Gothic" panose="020B0502020202020204" pitchFamily="34" charset="0"/>
              </a:rPr>
              <a:t>CHEF </a:t>
            </a:r>
            <a:r>
              <a:rPr lang="fr-FR" sz="2000" b="1" dirty="0" smtClean="0">
                <a:solidFill>
                  <a:srgbClr val="FF0000"/>
                </a:solidFill>
                <a:latin typeface="Century Gothic" panose="020B0502020202020204" pitchFamily="34" charset="0"/>
              </a:rPr>
              <a:t>D’AGENCE</a:t>
            </a:r>
          </a:p>
          <a:p>
            <a:r>
              <a:rPr lang="fr-FR" sz="2000" b="1" dirty="0" smtClean="0">
                <a:solidFill>
                  <a:srgbClr val="FF0000"/>
                </a:solidFill>
                <a:latin typeface="Century Gothic" panose="020B0502020202020204" pitchFamily="34" charset="0"/>
              </a:rPr>
              <a:t> </a:t>
            </a:r>
            <a:r>
              <a:rPr lang="fr-FR" sz="1600" b="1" dirty="0">
                <a:latin typeface="Century Gothic" panose="020B0502020202020204" pitchFamily="34" charset="0"/>
                <a:ea typeface="Calibri" panose="020F0502020204030204" pitchFamily="34" charset="0"/>
                <a:cs typeface="Calibri" panose="020F0502020204030204" pitchFamily="34" charset="0"/>
              </a:rPr>
              <a:t>UBA-UBA-010-2023</a:t>
            </a:r>
            <a:endParaRPr lang="fr-FR" sz="1600" b="1" dirty="0">
              <a:latin typeface="Century Gothic" panose="020B0502020202020204" pitchFamily="34" charset="0"/>
            </a:endParaRPr>
          </a:p>
        </p:txBody>
      </p:sp>
      <p:sp>
        <p:nvSpPr>
          <p:cNvPr id="7" name="Rectangle 6"/>
          <p:cNvSpPr/>
          <p:nvPr/>
        </p:nvSpPr>
        <p:spPr>
          <a:xfrm>
            <a:off x="450503" y="1160842"/>
            <a:ext cx="2481313"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oogle Shape;113;p1"/>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373682" y="2351884"/>
            <a:ext cx="6110635" cy="3936206"/>
          </a:xfrm>
          <a:prstGeom prst="rect">
            <a:avLst/>
          </a:prstGeom>
        </p:spPr>
        <p:txBody>
          <a:bodyPr wrap="square">
            <a:spAutoFit/>
          </a:bodyPr>
          <a:lstStyle/>
          <a:p>
            <a:pPr algn="just">
              <a:spcAft>
                <a:spcPts val="1000"/>
              </a:spcAft>
            </a:pPr>
            <a:r>
              <a:rPr lang="fr-FR" sz="1300" b="1" u="sng" dirty="0">
                <a:effectLst/>
                <a:latin typeface="Century Gothic" panose="020B0502020202020204" pitchFamily="34" charset="0"/>
                <a:ea typeface="Calibri" panose="020F0502020204030204" pitchFamily="34" charset="0"/>
              </a:rPr>
              <a:t>Lieu de travail </a:t>
            </a:r>
            <a:r>
              <a:rPr lang="fr-FR" sz="1300" b="1" dirty="0">
                <a:effectLst/>
                <a:latin typeface="Century Gothic" panose="020B0502020202020204" pitchFamily="34" charset="0"/>
                <a:ea typeface="Calibri" panose="020F0502020204030204" pitchFamily="34" charset="0"/>
              </a:rPr>
              <a:t>:</a:t>
            </a:r>
            <a:r>
              <a:rPr lang="fr-FR" sz="1300" dirty="0">
                <a:effectLst/>
                <a:latin typeface="Century Gothic" panose="020B0502020202020204" pitchFamily="34" charset="0"/>
                <a:ea typeface="Calibri" panose="020F0502020204030204" pitchFamily="34" charset="0"/>
              </a:rPr>
              <a:t> </a:t>
            </a:r>
            <a:r>
              <a:rPr lang="fr-FR" sz="1300" dirty="0">
                <a:latin typeface="Century Gothic" panose="020B0502020202020204" pitchFamily="34" charset="0"/>
                <a:ea typeface="Calibri" panose="020F0502020204030204" pitchFamily="34" charset="0"/>
              </a:rPr>
              <a:t>POINTE NOIRE </a:t>
            </a:r>
            <a:endParaRPr lang="fr-FR" sz="1300" dirty="0" smtClean="0">
              <a:latin typeface="Century Gothic" panose="020B0502020202020204" pitchFamily="34" charset="0"/>
              <a:ea typeface="Calibri" panose="020F0502020204030204" pitchFamily="34" charset="0"/>
            </a:endParaRPr>
          </a:p>
          <a:p>
            <a:pPr algn="just">
              <a:spcAft>
                <a:spcPts val="1000"/>
              </a:spcAft>
            </a:pPr>
            <a:r>
              <a:rPr lang="fr-FR" sz="1300" b="1" u="sng" dirty="0" smtClean="0">
                <a:effectLst/>
                <a:latin typeface="Century Gothic" panose="020B0502020202020204" pitchFamily="34" charset="0"/>
                <a:ea typeface="Calibri" panose="020F0502020204030204" pitchFamily="34" charset="0"/>
              </a:rPr>
              <a:t>Durée </a:t>
            </a:r>
            <a:r>
              <a:rPr lang="fr-FR" sz="1300" b="1" u="sng" dirty="0">
                <a:effectLst/>
                <a:latin typeface="Century Gothic" panose="020B0502020202020204" pitchFamily="34" charset="0"/>
                <a:ea typeface="Calibri" panose="020F0502020204030204" pitchFamily="34" charset="0"/>
              </a:rPr>
              <a:t>du contrat</a:t>
            </a:r>
            <a:r>
              <a:rPr lang="fr-FR" sz="1300" dirty="0">
                <a:effectLst/>
                <a:latin typeface="Century Gothic" panose="020B0502020202020204" pitchFamily="34" charset="0"/>
                <a:ea typeface="Calibri" panose="020F0502020204030204" pitchFamily="34" charset="0"/>
              </a:rPr>
              <a:t> : Indéterminée</a:t>
            </a:r>
            <a:endParaRPr lang="fr-FR" sz="1300" dirty="0">
              <a:effectLst/>
              <a:latin typeface="Calibri" panose="020F0502020204030204" pitchFamily="34" charset="0"/>
              <a:ea typeface="Calibri" panose="020F0502020204030204" pitchFamily="34" charset="0"/>
            </a:endParaRPr>
          </a:p>
          <a:p>
            <a:pPr algn="just">
              <a:spcAft>
                <a:spcPts val="1000"/>
              </a:spcAft>
            </a:pPr>
            <a:r>
              <a:rPr lang="fr-FR" sz="1300" b="1" u="sng" dirty="0">
                <a:effectLst/>
                <a:latin typeface="Century Gothic" panose="020B0502020202020204" pitchFamily="34" charset="0"/>
                <a:ea typeface="Calibri" panose="020F0502020204030204" pitchFamily="34" charset="0"/>
              </a:rPr>
              <a:t>Missions</a:t>
            </a:r>
            <a:r>
              <a:rPr lang="fr-FR" sz="1300" dirty="0">
                <a:effectLst/>
                <a:latin typeface="Century Gothic" panose="020B0502020202020204" pitchFamily="34" charset="0"/>
                <a:ea typeface="Calibri" panose="020F0502020204030204" pitchFamily="34" charset="0"/>
              </a:rPr>
              <a:t> : </a:t>
            </a:r>
            <a:endParaRPr lang="fr-FR" sz="1300" dirty="0">
              <a:latin typeface="Century Gothic" panose="020B0502020202020204" pitchFamily="34" charset="0"/>
              <a:ea typeface="Calibri" panose="020F0502020204030204" pitchFamily="34" charset="0"/>
            </a:endParaRPr>
          </a:p>
          <a:p>
            <a:pPr algn="just">
              <a:spcAft>
                <a:spcPts val="1000"/>
              </a:spcAft>
            </a:pPr>
            <a:endParaRPr lang="fr-FR" sz="1300" dirty="0">
              <a:effectLst/>
              <a:latin typeface="Century Gothic" panose="020B0502020202020204" pitchFamily="34" charset="0"/>
              <a:ea typeface="Calibri" panose="020F0502020204030204" pitchFamily="34" charset="0"/>
            </a:endParaRPr>
          </a:p>
          <a:p>
            <a:pPr marL="285750" lvl="0" indent="-285750" algn="just">
              <a:lnSpc>
                <a:spcPct val="115000"/>
              </a:lnSpc>
              <a:spcAft>
                <a:spcPts val="0"/>
              </a:spcAft>
              <a:buFont typeface="Arial" panose="020B0604020202020204" pitchFamily="34" charset="0"/>
              <a:buChar char="•"/>
            </a:pPr>
            <a:r>
              <a:rPr lang="fr-FR" sz="1300" dirty="0" smtClean="0">
                <a:latin typeface="Century Gothic" panose="020B0502020202020204" pitchFamily="34" charset="0"/>
                <a:ea typeface="Calibri" panose="020F0502020204030204" pitchFamily="34" charset="0"/>
              </a:rPr>
              <a:t>Prendre </a:t>
            </a:r>
            <a:r>
              <a:rPr lang="fr-FR" sz="1300" dirty="0">
                <a:latin typeface="Century Gothic" panose="020B0502020202020204" pitchFamily="34" charset="0"/>
                <a:ea typeface="Calibri" panose="020F0502020204030204" pitchFamily="34" charset="0"/>
              </a:rPr>
              <a:t>part à la définition des objectifs de l’Agence et applique la politique commerciale de la banque en supervisant, pour ce qui concerne son agence, la gestion de toutes les relations avec la clientèle de Détail (Particuliers, professionnels, et petites entreprises).</a:t>
            </a:r>
          </a:p>
          <a:p>
            <a:pPr lvl="0" algn="just">
              <a:lnSpc>
                <a:spcPct val="115000"/>
              </a:lnSpc>
              <a:spcAft>
                <a:spcPts val="0"/>
              </a:spcAft>
            </a:pPr>
            <a:endParaRPr lang="fr-FR" sz="1300" dirty="0">
              <a:latin typeface="Century Gothic" panose="020B0502020202020204" pitchFamily="34" charset="0"/>
              <a:ea typeface="Calibri" panose="020F0502020204030204" pitchFamily="34" charset="0"/>
            </a:endParaRPr>
          </a:p>
          <a:p>
            <a:pPr marL="285750" lvl="0" indent="-285750" algn="just">
              <a:lnSpc>
                <a:spcPct val="115000"/>
              </a:lnSpc>
              <a:spcAft>
                <a:spcPts val="0"/>
              </a:spcAft>
              <a:buFont typeface="Arial" panose="020B0604020202020204" pitchFamily="34" charset="0"/>
              <a:buChar char="•"/>
            </a:pPr>
            <a:r>
              <a:rPr lang="fr-FR" sz="1300" dirty="0" smtClean="0">
                <a:latin typeface="Century Gothic" panose="020B0502020202020204" pitchFamily="34" charset="0"/>
                <a:ea typeface="Calibri" panose="020F0502020204030204" pitchFamily="34" charset="0"/>
              </a:rPr>
              <a:t>Anime </a:t>
            </a:r>
            <a:r>
              <a:rPr lang="fr-FR" sz="1300" dirty="0">
                <a:latin typeface="Century Gothic" panose="020B0502020202020204" pitchFamily="34" charset="0"/>
                <a:ea typeface="Calibri" panose="020F0502020204030204" pitchFamily="34" charset="0"/>
              </a:rPr>
              <a:t>la force de vente et organise l’action commerciale ; accroître le volume des affaires (ressources, flux et emplois) de son agence ; coordonner les actions des autres chefs d’agence, la qualité ; et assurer la meilleure rentabilité de l'ensemble des prestations en veillant constamment à la maîtrise des risques.</a:t>
            </a:r>
          </a:p>
          <a:p>
            <a:pPr lvl="0" algn="just">
              <a:lnSpc>
                <a:spcPct val="115000"/>
              </a:lnSpc>
              <a:spcAft>
                <a:spcPts val="0"/>
              </a:spcAft>
            </a:pPr>
            <a:endParaRPr lang="fr-FR" sz="1300" dirty="0">
              <a:latin typeface="Century Gothic" panose="020B0502020202020204" pitchFamily="34" charset="0"/>
              <a:ea typeface="Calibri" panose="020F0502020204030204" pitchFamily="34" charset="0"/>
            </a:endParaRPr>
          </a:p>
        </p:txBody>
      </p:sp>
    </p:spTree>
    <p:extLst>
      <p:ext uri="{BB962C8B-B14F-4D97-AF65-F5344CB8AC3E}">
        <p14:creationId xmlns:p14="http://schemas.microsoft.com/office/powerpoint/2010/main" val="2303932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6612" y="291762"/>
            <a:ext cx="4440688" cy="523220"/>
          </a:xfrm>
          <a:prstGeom prst="rect">
            <a:avLst/>
          </a:prstGeom>
          <a:noFill/>
        </p:spPr>
        <p:txBody>
          <a:bodyPr wrap="square" rtlCol="0">
            <a:spAutoFit/>
          </a:bodyPr>
          <a:lstStyle/>
          <a:p>
            <a:r>
              <a:rPr lang="fr-FR" sz="1200" b="1" dirty="0">
                <a:solidFill>
                  <a:srgbClr val="FF0000"/>
                </a:solidFill>
                <a:latin typeface="Century Gothic" panose="020B0502020202020204" pitchFamily="34" charset="0"/>
              </a:rPr>
              <a:t>Description de l’offre d’emploi </a:t>
            </a:r>
          </a:p>
          <a:p>
            <a:pPr lvl="0"/>
            <a:r>
              <a:rPr lang="fr-FR" sz="1600" b="1" dirty="0">
                <a:solidFill>
                  <a:prstClr val="black"/>
                </a:solidFill>
                <a:latin typeface="Century Gothic" panose="020B0502020202020204" pitchFamily="34" charset="0"/>
                <a:ea typeface="Calibri" panose="020F0502020204030204" pitchFamily="34" charset="0"/>
                <a:cs typeface="Calibri" panose="020F0502020204030204" pitchFamily="34" charset="0"/>
              </a:rPr>
              <a:t>UBA-UBA-010-2023</a:t>
            </a:r>
            <a:endParaRPr lang="fr-FR" sz="1600" b="1" dirty="0">
              <a:solidFill>
                <a:prstClr val="black"/>
              </a:solidFill>
              <a:latin typeface="Century Gothic" panose="020B0502020202020204" pitchFamily="34" charset="0"/>
            </a:endParaRPr>
          </a:p>
        </p:txBody>
      </p:sp>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6612" y="1182358"/>
            <a:ext cx="6110635" cy="5073184"/>
          </a:xfrm>
          <a:prstGeom prst="rect">
            <a:avLst/>
          </a:prstGeom>
        </p:spPr>
        <p:txBody>
          <a:bodyPr wrap="square">
            <a:spAutoFit/>
          </a:bodyPr>
          <a:lstStyle/>
          <a:p>
            <a:pPr lvl="0">
              <a:spcAft>
                <a:spcPts val="0"/>
              </a:spcAft>
              <a:tabLst>
                <a:tab pos="228600" algn="l"/>
              </a:tabLst>
            </a:pPr>
            <a:r>
              <a:rPr lang="fr-FR" sz="1200" b="1" u="sng" dirty="0">
                <a:latin typeface="Century Gothic" panose="020B0502020202020204" pitchFamily="34" charset="0"/>
                <a:ea typeface="Calibri" panose="020F0502020204030204" pitchFamily="34" charset="0"/>
              </a:rPr>
              <a:t>Tâches et Responsabilités </a:t>
            </a:r>
            <a:r>
              <a:rPr lang="fr-FR" sz="1200" b="1" u="sng" dirty="0" smtClean="0">
                <a:latin typeface="Century Gothic" panose="020B0502020202020204" pitchFamily="34" charset="0"/>
                <a:ea typeface="Calibri" panose="020F0502020204030204" pitchFamily="34" charset="0"/>
              </a:rPr>
              <a:t>:</a:t>
            </a:r>
          </a:p>
          <a:p>
            <a:pPr lvl="0">
              <a:spcAft>
                <a:spcPts val="0"/>
              </a:spcAft>
              <a:tabLst>
                <a:tab pos="228600" algn="l"/>
              </a:tabLst>
            </a:pPr>
            <a:endParaRPr lang="fr-FR" sz="1200" b="1" u="sng" dirty="0" smtClean="0">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smtClean="0">
                <a:latin typeface="Century Gothic" panose="020B0502020202020204" pitchFamily="34" charset="0"/>
                <a:ea typeface="Times New Roman" panose="02020603050405020304" pitchFamily="18" charset="0"/>
              </a:rPr>
              <a:t>Charger </a:t>
            </a:r>
            <a:r>
              <a:rPr lang="fr-FR" sz="1200" dirty="0">
                <a:latin typeface="Century Gothic" panose="020B0502020202020204" pitchFamily="34" charset="0"/>
                <a:ea typeface="Times New Roman" panose="02020603050405020304" pitchFamily="18" charset="0"/>
              </a:rPr>
              <a:t>d'atteindre les objectifs commerciaux et financiers établis en accord avec la Direction générale ;</a:t>
            </a:r>
          </a:p>
          <a:p>
            <a:pPr marL="342900" lvl="0" indent="-342900" algn="just">
              <a:spcAft>
                <a:spcPts val="0"/>
              </a:spcAft>
              <a:buFont typeface="Symbol" panose="05050102010706020507" pitchFamily="18" charset="2"/>
              <a:buChar char=""/>
            </a:pPr>
            <a:endParaRPr lang="fr-FR" sz="1200" dirty="0">
              <a:latin typeface="Century Gothic" panose="020B0502020202020204" pitchFamily="34"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fr-FR" sz="1200" dirty="0" smtClean="0">
                <a:latin typeface="Century Gothic" panose="020B0502020202020204" pitchFamily="34" charset="0"/>
                <a:ea typeface="Times New Roman" panose="02020603050405020304" pitchFamily="18" charset="0"/>
              </a:rPr>
              <a:t>Participer </a:t>
            </a:r>
            <a:r>
              <a:rPr lang="fr-FR" sz="1200" dirty="0">
                <a:latin typeface="Century Gothic" panose="020B0502020202020204" pitchFamily="34" charset="0"/>
                <a:ea typeface="Times New Roman" panose="02020603050405020304" pitchFamily="18" charset="0"/>
              </a:rPr>
              <a:t>pour une part significative à la réalisation des objectifs de l’Agence en gérant directement les portefeuilles des clients les plus importants ;</a:t>
            </a:r>
          </a:p>
          <a:p>
            <a:pPr marL="342900" lvl="0" indent="-342900" algn="just">
              <a:spcAft>
                <a:spcPts val="0"/>
              </a:spcAft>
              <a:buFont typeface="Symbol" panose="05050102010706020507" pitchFamily="18" charset="2"/>
              <a:buChar char=""/>
            </a:pPr>
            <a:endParaRPr lang="fr-FR" sz="1200" dirty="0">
              <a:latin typeface="Century Gothic" panose="020B0502020202020204" pitchFamily="34"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fr-FR" sz="1200" dirty="0" smtClean="0">
                <a:latin typeface="Century Gothic" panose="020B0502020202020204" pitchFamily="34" charset="0"/>
                <a:ea typeface="Times New Roman" panose="02020603050405020304" pitchFamily="18" charset="0"/>
              </a:rPr>
              <a:t>Mobiliser </a:t>
            </a:r>
            <a:r>
              <a:rPr lang="fr-FR" sz="1200" dirty="0">
                <a:latin typeface="Century Gothic" panose="020B0502020202020204" pitchFamily="34" charset="0"/>
                <a:ea typeface="Times New Roman" panose="02020603050405020304" pitchFamily="18" charset="0"/>
              </a:rPr>
              <a:t>l’ensemble de la force de vente autour de la qualité de service, de la satisfaction client et de la sauvegarde du fonds de commerce de l’Agence ;</a:t>
            </a:r>
          </a:p>
          <a:p>
            <a:pPr marL="342900" lvl="0" indent="-342900" algn="just">
              <a:spcAft>
                <a:spcPts val="0"/>
              </a:spcAft>
              <a:buFont typeface="Symbol" panose="05050102010706020507" pitchFamily="18" charset="2"/>
              <a:buChar char=""/>
            </a:pPr>
            <a:endParaRPr lang="fr-FR" sz="1200" dirty="0">
              <a:latin typeface="Century Gothic" panose="020B0502020202020204" pitchFamily="34"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fr-FR" sz="1200" dirty="0" smtClean="0">
                <a:latin typeface="Century Gothic" panose="020B0502020202020204" pitchFamily="34" charset="0"/>
                <a:ea typeface="Times New Roman" panose="02020603050405020304" pitchFamily="18" charset="0"/>
              </a:rPr>
              <a:t>Veiller </a:t>
            </a:r>
            <a:r>
              <a:rPr lang="fr-FR" sz="1200" dirty="0">
                <a:latin typeface="Century Gothic" panose="020B0502020202020204" pitchFamily="34" charset="0"/>
                <a:ea typeface="Times New Roman" panose="02020603050405020304" pitchFamily="18" charset="0"/>
              </a:rPr>
              <a:t>à entretenir un climat de travail propice à la qualité de l’accueil clientèle ;</a:t>
            </a:r>
          </a:p>
          <a:p>
            <a:pPr marL="342900" lvl="0" indent="-342900" algn="just">
              <a:spcAft>
                <a:spcPts val="0"/>
              </a:spcAft>
              <a:buFont typeface="Symbol" panose="05050102010706020507" pitchFamily="18" charset="2"/>
              <a:buChar char=""/>
            </a:pPr>
            <a:endParaRPr lang="fr-FR" sz="1200" dirty="0">
              <a:latin typeface="Century Gothic" panose="020B0502020202020204" pitchFamily="34"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fr-FR" sz="1200" dirty="0" smtClean="0">
                <a:latin typeface="Century Gothic" panose="020B0502020202020204" pitchFamily="34" charset="0"/>
                <a:ea typeface="Times New Roman" panose="02020603050405020304" pitchFamily="18" charset="0"/>
              </a:rPr>
              <a:t>Surveiller </a:t>
            </a:r>
            <a:r>
              <a:rPr lang="fr-FR" sz="1200" dirty="0">
                <a:latin typeface="Century Gothic" panose="020B0502020202020204" pitchFamily="34" charset="0"/>
                <a:ea typeface="Times New Roman" panose="02020603050405020304" pitchFamily="18" charset="0"/>
              </a:rPr>
              <a:t>de près le compte d'exploitation, maîtriser les risques financiers, parfois amener à étudier des demandes de crédits ;</a:t>
            </a:r>
          </a:p>
          <a:p>
            <a:pPr marL="457200" algn="just">
              <a:spcAft>
                <a:spcPts val="0"/>
              </a:spcAft>
            </a:pPr>
            <a:r>
              <a:rPr lang="fr-FR" sz="1200" dirty="0">
                <a:latin typeface="Century Gothic" panose="020B0502020202020204" pitchFamily="34" charset="0"/>
                <a:ea typeface="Times New Roman" panose="02020603050405020304" pitchFamily="18" charset="0"/>
              </a:rPr>
              <a:t> </a:t>
            </a:r>
            <a:endParaRPr lang="fr-FR" sz="1200" dirty="0" smtClean="0">
              <a:latin typeface="Century Gothic" panose="020B0502020202020204" pitchFamily="34"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Sensibiliser la force de vente à la bonne adéquation des propositions commerciales au profil et aux attentes des clients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Se rendre disponible pour appuyer au quotidien les équipes commerciales de l’Agence et le personnel encadré, notamment en rencontrant des clients ; </a:t>
            </a:r>
            <a:endParaRPr lang="fr-FR" sz="1200" dirty="0">
              <a:latin typeface="Calibri" panose="020F0502020204030204" pitchFamily="34" charset="0"/>
              <a:ea typeface="Calibri" panose="020F0502020204030204" pitchFamily="34" charset="0"/>
            </a:endParaRPr>
          </a:p>
          <a:p>
            <a:pPr marL="457200" algn="just">
              <a:spcAft>
                <a:spcPts val="0"/>
              </a:spcAft>
            </a:pPr>
            <a:endParaRPr lang="fr-FR" sz="1200" dirty="0">
              <a:latin typeface="Calibri" panose="020F0502020204030204" pitchFamily="34" charset="0"/>
              <a:ea typeface="Calibri" panose="020F0502020204030204" pitchFamily="34" charset="0"/>
            </a:endParaRPr>
          </a:p>
          <a:p>
            <a:pPr marL="342900" lvl="0" indent="-342900" algn="just">
              <a:lnSpc>
                <a:spcPts val="1440"/>
              </a:lnSpc>
              <a:spcAft>
                <a:spcPts val="1000"/>
              </a:spcAft>
              <a:buFont typeface="Wingdings" pitchFamily="2" charset="2"/>
              <a:buChar char=""/>
            </a:pPr>
            <a:endParaRPr lang="fr-CD"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184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6612" y="291762"/>
            <a:ext cx="4440688" cy="523220"/>
          </a:xfrm>
          <a:prstGeom prst="rect">
            <a:avLst/>
          </a:prstGeom>
          <a:noFill/>
        </p:spPr>
        <p:txBody>
          <a:bodyPr wrap="square" rtlCol="0">
            <a:spAutoFit/>
          </a:bodyPr>
          <a:lstStyle/>
          <a:p>
            <a:r>
              <a:rPr lang="fr-FR" sz="1200" b="1" dirty="0">
                <a:solidFill>
                  <a:srgbClr val="FF0000"/>
                </a:solidFill>
                <a:latin typeface="Century Gothic" panose="020B0502020202020204" pitchFamily="34" charset="0"/>
              </a:rPr>
              <a:t>Description de l’offre d’emploi </a:t>
            </a:r>
          </a:p>
          <a:p>
            <a:pPr lvl="0"/>
            <a:r>
              <a:rPr lang="fr-FR" sz="1600" b="1" dirty="0">
                <a:solidFill>
                  <a:prstClr val="black"/>
                </a:solidFill>
                <a:latin typeface="Century Gothic" panose="020B0502020202020204" pitchFamily="34" charset="0"/>
                <a:ea typeface="Calibri" panose="020F0502020204030204" pitchFamily="34" charset="0"/>
                <a:cs typeface="Calibri" panose="020F0502020204030204" pitchFamily="34" charset="0"/>
              </a:rPr>
              <a:t>UBA-UBA-010-2023</a:t>
            </a:r>
            <a:endParaRPr lang="fr-FR" sz="1600" b="1" dirty="0">
              <a:solidFill>
                <a:prstClr val="black"/>
              </a:solidFill>
              <a:latin typeface="Century Gothic" panose="020B0502020202020204" pitchFamily="34" charset="0"/>
            </a:endParaRPr>
          </a:p>
        </p:txBody>
      </p:sp>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6612" y="1182358"/>
            <a:ext cx="6110635" cy="4888518"/>
          </a:xfrm>
          <a:prstGeom prst="rect">
            <a:avLst/>
          </a:prstGeom>
        </p:spPr>
        <p:txBody>
          <a:bodyPr wrap="square">
            <a:spAutoFit/>
          </a:bodyPr>
          <a:lstStyle/>
          <a:p>
            <a:pPr lvl="0">
              <a:spcAft>
                <a:spcPts val="0"/>
              </a:spcAft>
              <a:tabLst>
                <a:tab pos="228600" algn="l"/>
              </a:tabLst>
            </a:pPr>
            <a:r>
              <a:rPr lang="fr-FR" sz="1200" b="1" u="sng" dirty="0">
                <a:latin typeface="Century Gothic" panose="020B0502020202020204" pitchFamily="34" charset="0"/>
                <a:ea typeface="Calibri" panose="020F0502020204030204" pitchFamily="34" charset="0"/>
              </a:rPr>
              <a:t>Tâches et Responsabilités </a:t>
            </a:r>
            <a:r>
              <a:rPr lang="fr-FR" sz="1200" b="1" u="sng" dirty="0" smtClean="0">
                <a:latin typeface="Century Gothic" panose="020B0502020202020204" pitchFamily="34" charset="0"/>
                <a:ea typeface="Calibri" panose="020F0502020204030204" pitchFamily="34" charset="0"/>
              </a:rPr>
              <a:t>:</a:t>
            </a:r>
          </a:p>
          <a:p>
            <a:pPr lvl="0">
              <a:spcAft>
                <a:spcPts val="0"/>
              </a:spcAft>
              <a:tabLst>
                <a:tab pos="228600" algn="l"/>
              </a:tabLst>
            </a:pPr>
            <a:endParaRPr lang="fr-FR" sz="1200" b="1" u="sng" dirty="0">
              <a:latin typeface="Century Gothic" panose="020B0502020202020204" pitchFamily="34" charset="0"/>
              <a:ea typeface="Calibri" panose="020F0502020204030204" pitchFamily="34" charset="0"/>
            </a:endParaRPr>
          </a:p>
          <a:p>
            <a:pPr lvl="0">
              <a:spcAft>
                <a:spcPts val="0"/>
              </a:spcAft>
              <a:tabLst>
                <a:tab pos="228600" algn="l"/>
              </a:tabLst>
            </a:pPr>
            <a:endParaRPr lang="fr-FR" sz="1200" b="1" u="sng" dirty="0" smtClean="0">
              <a:latin typeface="Century Gothic" panose="020B0502020202020204" pitchFamily="34" charset="0"/>
              <a:ea typeface="Calibri" panose="020F0502020204030204" pitchFamily="34"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Organiser </a:t>
            </a:r>
            <a:r>
              <a:rPr lang="fr-FR" sz="1200" dirty="0">
                <a:solidFill>
                  <a:prstClr val="black"/>
                </a:solidFill>
                <a:latin typeface="Century Gothic" panose="020B0502020202020204" pitchFamily="34" charset="0"/>
                <a:ea typeface="Times New Roman" panose="02020603050405020304" pitchFamily="18" charset="0"/>
              </a:rPr>
              <a:t>régulièrement des réunions d'information avec ses équipes et motiver ses collaborateurs.  </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Participer </a:t>
            </a:r>
            <a:r>
              <a:rPr lang="fr-FR" sz="1200" dirty="0">
                <a:solidFill>
                  <a:prstClr val="black"/>
                </a:solidFill>
                <a:latin typeface="Century Gothic" panose="020B0502020202020204" pitchFamily="34" charset="0"/>
                <a:ea typeface="Times New Roman" panose="02020603050405020304" pitchFamily="18" charset="0"/>
              </a:rPr>
              <a:t>aux réunions et séances de travail au sein et en dehors du département en cas de </a:t>
            </a:r>
            <a:r>
              <a:rPr lang="fr-FR" sz="1200" dirty="0" smtClean="0">
                <a:solidFill>
                  <a:prstClr val="black"/>
                </a:solidFill>
                <a:latin typeface="Century Gothic" panose="020B0502020202020204" pitchFamily="34" charset="0"/>
                <a:ea typeface="Times New Roman" panose="02020603050405020304" pitchFamily="18" charset="0"/>
              </a:rPr>
              <a:t>besoin</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endParaRPr lang="fr-FR" sz="1200" b="1" dirty="0" smtClean="0">
              <a:solidFill>
                <a:prstClr val="black"/>
              </a:solidFill>
              <a:latin typeface="Century Gothic" panose="020B0502020202020204" pitchFamily="34" charset="0"/>
              <a:ea typeface="Times New Roman" panose="02020603050405020304" pitchFamily="18" charset="0"/>
            </a:endParaRPr>
          </a:p>
          <a:p>
            <a:pPr lvl="0" algn="just"/>
            <a:r>
              <a:rPr lang="fr-FR" sz="1200" b="1" u="sng" dirty="0">
                <a:solidFill>
                  <a:prstClr val="black"/>
                </a:solidFill>
                <a:latin typeface="Century Gothic" panose="020B0502020202020204" pitchFamily="34" charset="0"/>
                <a:ea typeface="Times New Roman" panose="02020603050405020304" pitchFamily="18" charset="0"/>
              </a:rPr>
              <a:t>Qualités du Candidat </a:t>
            </a:r>
            <a:r>
              <a:rPr lang="fr-FR" sz="1200" b="1" u="sng" dirty="0" smtClean="0">
                <a:solidFill>
                  <a:prstClr val="black"/>
                </a:solidFill>
                <a:latin typeface="Century Gothic" panose="020B0502020202020204" pitchFamily="34" charset="0"/>
                <a:ea typeface="Times New Roman" panose="02020603050405020304" pitchFamily="18" charset="0"/>
              </a:rPr>
              <a:t>:</a:t>
            </a:r>
          </a:p>
          <a:p>
            <a:pPr lvl="0" algn="just"/>
            <a:endParaRPr lang="fr-FR" sz="1200" dirty="0">
              <a:solidFill>
                <a:prstClr val="black"/>
              </a:solidFill>
              <a:latin typeface="Century Gothic" panose="020B0502020202020204" pitchFamily="34" charset="0"/>
              <a:ea typeface="Times New Roman" panose="02020603050405020304" pitchFamily="18" charset="0"/>
            </a:endParaRPr>
          </a:p>
          <a:p>
            <a:pPr lvl="0" algn="just"/>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Sens </a:t>
            </a:r>
            <a:r>
              <a:rPr lang="fr-FR" sz="1200" dirty="0">
                <a:solidFill>
                  <a:prstClr val="black"/>
                </a:solidFill>
                <a:latin typeface="Century Gothic" panose="020B0502020202020204" pitchFamily="34" charset="0"/>
                <a:ea typeface="Times New Roman" panose="02020603050405020304" pitchFamily="18" charset="0"/>
              </a:rPr>
              <a:t>affirmé de l’opportunité commerciale</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Capacité </a:t>
            </a:r>
            <a:r>
              <a:rPr lang="fr-FR" sz="1200" dirty="0">
                <a:solidFill>
                  <a:prstClr val="black"/>
                </a:solidFill>
                <a:latin typeface="Century Gothic" panose="020B0502020202020204" pitchFamily="34" charset="0"/>
                <a:ea typeface="Times New Roman" panose="02020603050405020304" pitchFamily="18" charset="0"/>
              </a:rPr>
              <a:t>d'encadrement et d'animation d’équipe </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Rigueur </a:t>
            </a:r>
            <a:r>
              <a:rPr lang="fr-FR" sz="1200" dirty="0">
                <a:solidFill>
                  <a:prstClr val="black"/>
                </a:solidFill>
                <a:latin typeface="Century Gothic" panose="020B0502020202020204" pitchFamily="34" charset="0"/>
                <a:ea typeface="Times New Roman" panose="02020603050405020304" pitchFamily="18" charset="0"/>
              </a:rPr>
              <a:t>et professionnalisme</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Sens </a:t>
            </a:r>
            <a:r>
              <a:rPr lang="fr-FR" sz="1200" dirty="0">
                <a:solidFill>
                  <a:prstClr val="black"/>
                </a:solidFill>
                <a:latin typeface="Century Gothic" panose="020B0502020202020204" pitchFamily="34" charset="0"/>
                <a:ea typeface="Times New Roman" panose="02020603050405020304" pitchFamily="18" charset="0"/>
              </a:rPr>
              <a:t>du contact humain</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Goût </a:t>
            </a:r>
            <a:r>
              <a:rPr lang="fr-FR" sz="1200" dirty="0">
                <a:solidFill>
                  <a:prstClr val="black"/>
                </a:solidFill>
                <a:latin typeface="Century Gothic" panose="020B0502020202020204" pitchFamily="34" charset="0"/>
                <a:ea typeface="Times New Roman" panose="02020603050405020304" pitchFamily="18" charset="0"/>
              </a:rPr>
              <a:t>du challenge et capacité d’adaptation</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buFont typeface="Symbol" panose="05050102010706020507" pitchFamily="18" charset="2"/>
              <a:buChar char=""/>
            </a:pPr>
            <a:r>
              <a:rPr lang="fr-FR" sz="1200" dirty="0" smtClean="0">
                <a:solidFill>
                  <a:prstClr val="black"/>
                </a:solidFill>
                <a:latin typeface="Century Gothic" panose="020B0502020202020204" pitchFamily="34" charset="0"/>
                <a:ea typeface="Times New Roman" panose="02020603050405020304" pitchFamily="18" charset="0"/>
              </a:rPr>
              <a:t>Investissement </a:t>
            </a:r>
            <a:r>
              <a:rPr lang="fr-FR" sz="1200" dirty="0">
                <a:solidFill>
                  <a:prstClr val="black"/>
                </a:solidFill>
                <a:latin typeface="Century Gothic" panose="020B0502020202020204" pitchFamily="34" charset="0"/>
                <a:ea typeface="Times New Roman" panose="02020603050405020304" pitchFamily="18" charset="0"/>
              </a:rPr>
              <a:t>personnel et disponibilité</a:t>
            </a:r>
          </a:p>
          <a:p>
            <a:pPr marL="342900" lvl="0" indent="-342900" algn="just">
              <a:buFont typeface="Symbol" panose="05050102010706020507" pitchFamily="18" charset="2"/>
              <a:buChar char=""/>
            </a:pPr>
            <a:endParaRPr lang="fr-FR" sz="1200" dirty="0">
              <a:solidFill>
                <a:prstClr val="black"/>
              </a:solidFill>
              <a:latin typeface="Century Gothic" panose="020B0502020202020204" pitchFamily="34" charset="0"/>
              <a:ea typeface="Times New Roman" panose="02020603050405020304" pitchFamily="18" charset="0"/>
            </a:endParaRPr>
          </a:p>
          <a:p>
            <a:pPr marL="342900" lvl="0" indent="-342900" algn="just">
              <a:lnSpc>
                <a:spcPts val="1440"/>
              </a:lnSpc>
              <a:spcAft>
                <a:spcPts val="1000"/>
              </a:spcAft>
              <a:buFont typeface="Wingdings" pitchFamily="2" charset="2"/>
              <a:buChar char=""/>
            </a:pPr>
            <a:endParaRPr lang="fr-CD"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67630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6612" y="1216995"/>
            <a:ext cx="6110635" cy="3563027"/>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1000"/>
              </a:spcAft>
              <a:buClrTx/>
              <a:buSzTx/>
              <a:buFontTx/>
              <a:buNone/>
              <a:tabLst/>
              <a:defRPr/>
            </a:pPr>
            <a:r>
              <a:rPr kumimoji="0" lang="fr-FR" sz="1200" b="1" i="0" u="sng"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Qualités du Candidat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fr-FR" sz="1200" b="0" i="0" u="none" strike="noStrike" kern="1200" cap="none" spc="0" normalizeH="0" baseline="0" noProof="0" dirty="0">
                <a:ln>
                  <a:noFill/>
                </a:ln>
                <a:solidFill>
                  <a:srgbClr val="000000"/>
                </a:solidFill>
                <a:effectLst/>
                <a:uLnTx/>
                <a:uFillTx/>
                <a:latin typeface="Century Gothic" panose="020B0502020202020204" pitchFamily="34" charset="0"/>
                <a:ea typeface="Calibri" panose="020F0502020204030204" pitchFamily="34" charset="0"/>
                <a:cs typeface="+mn-cs"/>
              </a:rPr>
              <a:t>Sens affirmé de l’opportunité commerciale</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Capacité d'encadrement et d'animation d’équipe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Rigueur et professionnalisme</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Sens du contact humain</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Goût du challenge et capacité d’adaptation</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Investissement personnel et disponibilité</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0" indent="0" algn="l" defTabSz="914400" rtl="0" eaLnBrk="1" fontAlgn="auto" latinLnBrk="0" hangingPunct="1">
              <a:lnSpc>
                <a:spcPct val="115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228600" marR="0" lvl="0" indent="0" algn="l" defTabSz="914400" rtl="0" eaLnBrk="1" fontAlgn="auto" latinLnBrk="0" hangingPunct="1">
              <a:lnSpc>
                <a:spcPct val="115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smtClean="0">
              <a:ln>
                <a:noFill/>
              </a:ln>
              <a:solidFill>
                <a:srgbClr val="000000"/>
              </a:solidFill>
              <a:effectLst/>
              <a:uLnTx/>
              <a:uFillTx/>
              <a:latin typeface="Century Gothic" panose="020B0502020202020204" pitchFamily="34" charset="0"/>
              <a:ea typeface="Calibri" panose="020F050202020403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6" name="ZoneTexte 5"/>
          <p:cNvSpPr txBox="1"/>
          <p:nvPr/>
        </p:nvSpPr>
        <p:spPr>
          <a:xfrm>
            <a:off x="376612" y="291762"/>
            <a:ext cx="444068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Description de l’offre d’emploi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Calibri" panose="020F0502020204030204" pitchFamily="34" charset="0"/>
              </a:rPr>
              <a:t>UBA-UBA-010-2023</a:t>
            </a:r>
            <a:endParaRPr kumimoji="0" lang="fr-FR"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66321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6612" y="1067705"/>
            <a:ext cx="6110635" cy="4906471"/>
          </a:xfrm>
          <a:prstGeom prst="rect">
            <a:avLst/>
          </a:prstGeom>
        </p:spPr>
        <p:txBody>
          <a:bodyPr wrap="square">
            <a:spAutoFit/>
          </a:bodyPr>
          <a:lstStyle/>
          <a:p>
            <a:pPr algn="just">
              <a:lnSpc>
                <a:spcPct val="150000"/>
              </a:lnSpc>
              <a:spcAft>
                <a:spcPts val="1000"/>
              </a:spcAft>
            </a:pPr>
            <a:r>
              <a:rPr lang="fr-FR" sz="1200" b="1" u="sng" dirty="0">
                <a:latin typeface="Century Gothic" panose="020B0502020202020204" pitchFamily="34" charset="0"/>
                <a:ea typeface="Calibri" panose="020F0502020204030204" pitchFamily="34" charset="0"/>
              </a:rPr>
              <a:t>Profil :</a:t>
            </a:r>
            <a:endParaRPr lang="fr-FR" sz="1200" dirty="0">
              <a:latin typeface="Calibri" panose="020F050202020403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cs typeface="Tahoma" panose="020B0604030504040204" pitchFamily="34" charset="0"/>
              </a:rPr>
              <a:t>De formation supérieure Banque (ITB - CNAM) et/ou Bac + 3/4/5 (Ecoles supérieures de commerce/ESC, Diplômes universitaires Bac+3/4/5, DESS,) dans les spécialités économiques, juridiques ou commerciales. </a:t>
            </a:r>
            <a:endParaRPr lang="fr-FR" sz="1200" dirty="0">
              <a:latin typeface="Calibri" panose="020F0502020204030204" pitchFamily="34" charset="0"/>
              <a:ea typeface="Calibri" panose="020F0502020204030204" pitchFamily="34" charset="0"/>
            </a:endParaRPr>
          </a:p>
          <a:p>
            <a:pPr marL="457200" algn="just">
              <a:spcAft>
                <a:spcPts val="0"/>
              </a:spcAft>
            </a:pPr>
            <a:r>
              <a:rPr lang="fr-FR" sz="1200" b="1" dirty="0">
                <a:latin typeface="Century Gothic" panose="020B0502020202020204" pitchFamily="34" charset="0"/>
                <a:ea typeface="Calibri" panose="020F0502020204030204" pitchFamily="34" charset="0"/>
              </a:rPr>
              <a:t> </a:t>
            </a:r>
            <a:endParaRPr lang="fr-FR" sz="1200" dirty="0">
              <a:latin typeface="Calibri" panose="020F050202020403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cs typeface="Tahoma" panose="020B0604030504040204" pitchFamily="34" charset="0"/>
              </a:rPr>
              <a:t>Expérience </a:t>
            </a:r>
            <a:r>
              <a:rPr lang="fr-FR" sz="1200" dirty="0">
                <a:latin typeface="Century Gothic" panose="020B0502020202020204" pitchFamily="34" charset="0"/>
                <a:ea typeface="Calibri" panose="020F0502020204030204" pitchFamily="34" charset="0"/>
              </a:rPr>
              <a:t>bancaire</a:t>
            </a:r>
            <a:r>
              <a:rPr lang="fr-FR" sz="1200" dirty="0">
                <a:latin typeface="Century Gothic" panose="020B0502020202020204" pitchFamily="34" charset="0"/>
                <a:ea typeface="Calibri" panose="020F0502020204030204" pitchFamily="34" charset="0"/>
                <a:cs typeface="Tahoma" panose="020B0604030504040204" pitchFamily="34" charset="0"/>
              </a:rPr>
              <a:t> réussie d'au moins 5 ans dans un poste similaire, de Chef Adjoint, ou de Chargé d’affaires dans un établissement bancaire renommé.</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Calibri" panose="020F0502020204030204" pitchFamily="34" charset="0"/>
                <a:cs typeface="Tahoma" panose="020B0604030504040204" pitchFamily="34"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cs typeface="Tahoma" panose="020B0604030504040204" pitchFamily="34" charset="0"/>
              </a:rPr>
              <a:t>Connaissances pluridisciplinaires en droit, fiscalité, comptabilité, économie.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Calibri" panose="020F0502020204030204" pitchFamily="34" charset="0"/>
                <a:cs typeface="Tahoma" panose="020B0604030504040204" pitchFamily="34"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cs typeface="Tahoma" panose="020B0604030504040204" pitchFamily="34" charset="0"/>
              </a:rPr>
              <a:t>Connaissance approfondie des techniques </a:t>
            </a:r>
            <a:r>
              <a:rPr lang="fr-FR" sz="1200" dirty="0" smtClean="0">
                <a:latin typeface="Century Gothic" panose="020B0502020202020204" pitchFamily="34" charset="0"/>
                <a:ea typeface="Calibri" panose="020F0502020204030204" pitchFamily="34" charset="0"/>
                <a:cs typeface="Tahoma" panose="020B0604030504040204" pitchFamily="34" charset="0"/>
              </a:rPr>
              <a:t>bancaires</a:t>
            </a:r>
          </a:p>
          <a:p>
            <a:pPr lvl="0">
              <a:spcAft>
                <a:spcPts val="0"/>
              </a:spcAft>
            </a:pPr>
            <a:endParaRPr lang="fr-FR" sz="1200" dirty="0">
              <a:latin typeface="Century Gothic" panose="020B0502020202020204" pitchFamily="34" charset="0"/>
              <a:ea typeface="Calibri" panose="020F0502020204030204" pitchFamily="34" charset="0"/>
              <a:cs typeface="Tahoma" panose="020B0604030504040204" pitchFamily="34" charset="0"/>
            </a:endParaRPr>
          </a:p>
          <a:p>
            <a:pPr lvl="0">
              <a:spcAft>
                <a:spcPts val="0"/>
              </a:spcAft>
            </a:pP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Calibri" panose="020F0502020204030204" pitchFamily="34" charset="0"/>
                <a:cs typeface="Tahoma" panose="020B0604030504040204" pitchFamily="34" charset="0"/>
              </a:rPr>
              <a:t> </a:t>
            </a:r>
            <a:endParaRPr lang="fr-FR" sz="1200" dirty="0">
              <a:latin typeface="Calibri" panose="020F0502020204030204" pitchFamily="34" charset="0"/>
              <a:ea typeface="Calibri" panose="020F0502020204030204" pitchFamily="34" charset="0"/>
            </a:endParaRPr>
          </a:p>
          <a:p>
            <a:pPr algn="just">
              <a:lnSpc>
                <a:spcPct val="115000"/>
              </a:lnSpc>
              <a:spcAft>
                <a:spcPts val="1000"/>
              </a:spcAft>
            </a:pPr>
            <a:r>
              <a:rPr lang="fr-FR" sz="1400" b="1" u="sng" dirty="0">
                <a:latin typeface="Century Gothic" panose="020B0502020202020204" pitchFamily="34" charset="0"/>
                <a:ea typeface="Calibri" panose="020F0502020204030204" pitchFamily="34" charset="0"/>
              </a:rPr>
              <a:t>Composition du dossier :</a:t>
            </a:r>
            <a:endParaRPr lang="fr-FR" sz="1200" dirty="0">
              <a:latin typeface="Calibri" panose="020F0502020204030204" pitchFamily="34" charset="0"/>
              <a:ea typeface="Calibri" panose="020F0502020204030204" pitchFamily="34" charset="0"/>
            </a:endParaRPr>
          </a:p>
          <a:p>
            <a:pPr>
              <a:lnSpc>
                <a:spcPct val="115000"/>
              </a:lnSpc>
              <a:spcAft>
                <a:spcPts val="1000"/>
              </a:spcAft>
            </a:pPr>
            <a:r>
              <a:rPr lang="fr-FR" sz="1200" dirty="0">
                <a:latin typeface="Century Gothic" panose="020B0502020202020204" pitchFamily="34" charset="0"/>
                <a:ea typeface="Calibri" panose="020F0502020204030204" pitchFamily="34" charset="0"/>
              </a:rPr>
              <a:t>CV &amp; Lettre de motivation au plus tard le </a:t>
            </a:r>
            <a:r>
              <a:rPr lang="fr-FR" sz="1200" b="1" u="sng" dirty="0">
                <a:solidFill>
                  <a:srgbClr val="FF0000"/>
                </a:solidFill>
                <a:latin typeface="Century Gothic" panose="020B0502020202020204" pitchFamily="34" charset="0"/>
                <a:ea typeface="Calibri" panose="020F0502020204030204" pitchFamily="34" charset="0"/>
              </a:rPr>
              <a:t>07 novembre 2025</a:t>
            </a:r>
            <a:r>
              <a:rPr lang="fr-FR" sz="1200" b="1" dirty="0">
                <a:solidFill>
                  <a:srgbClr val="FF0000"/>
                </a:solidFill>
                <a:latin typeface="Century Gothic" panose="020B0502020202020204" pitchFamily="34" charset="0"/>
                <a:ea typeface="Calibri" panose="020F0502020204030204" pitchFamily="34" charset="0"/>
              </a:rPr>
              <a:t>.</a:t>
            </a:r>
            <a:endParaRPr lang="fr-FR" sz="1200" dirty="0">
              <a:latin typeface="Calibri" panose="020F0502020204030204" pitchFamily="34" charset="0"/>
              <a:ea typeface="Calibri" panose="020F0502020204030204" pitchFamily="34" charset="0"/>
            </a:endParaRPr>
          </a:p>
          <a:p>
            <a:pPr>
              <a:lnSpc>
                <a:spcPct val="115000"/>
              </a:lnSpc>
              <a:spcAft>
                <a:spcPts val="1000"/>
              </a:spcAft>
            </a:pPr>
            <a:r>
              <a:rPr lang="fr-FR" sz="1200" b="1" u="sng" dirty="0">
                <a:latin typeface="Century Gothic" panose="020B0502020202020204" pitchFamily="34" charset="0"/>
                <a:ea typeface="Calibri" panose="020F0502020204030204" pitchFamily="34" charset="0"/>
              </a:rPr>
              <a:t>N.B</a:t>
            </a:r>
            <a:r>
              <a:rPr lang="fr-FR" sz="1200" dirty="0">
                <a:latin typeface="Century Gothic" panose="020B0502020202020204" pitchFamily="34" charset="0"/>
                <a:ea typeface="Calibri" panose="020F0502020204030204" pitchFamily="34" charset="0"/>
              </a:rPr>
              <a:t> : les dossiers de candidatures sont à transmettre simultanément à l’</a:t>
            </a:r>
            <a:r>
              <a:rPr lang="fr-FR" sz="1200" b="1" dirty="0">
                <a:latin typeface="Century Gothic" panose="020B0502020202020204" pitchFamily="34" charset="0"/>
                <a:ea typeface="Calibri" panose="020F0502020204030204" pitchFamily="34" charset="0"/>
              </a:rPr>
              <a:t>ACPE</a:t>
            </a:r>
            <a:r>
              <a:rPr lang="fr-FR" sz="1200" dirty="0">
                <a:latin typeface="Century Gothic" panose="020B0502020202020204" pitchFamily="34" charset="0"/>
                <a:ea typeface="Calibri" panose="020F0502020204030204" pitchFamily="34" charset="0"/>
              </a:rPr>
              <a:t> et à l’adresse suivante : </a:t>
            </a:r>
            <a:r>
              <a:rPr lang="fr-FR" sz="1200" b="1" u="sng" dirty="0">
                <a:latin typeface="Century Gothic" panose="020B0502020202020204" pitchFamily="34" charset="0"/>
                <a:ea typeface="Calibri" panose="020F0502020204030204" pitchFamily="34" charset="0"/>
              </a:rPr>
              <a:t>recrutement.ubacongo@ubagroup.com </a:t>
            </a:r>
            <a:endParaRPr lang="fr-FR" sz="1200" dirty="0">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smtClean="0">
              <a:ln>
                <a:noFill/>
              </a:ln>
              <a:solidFill>
                <a:srgbClr val="000000"/>
              </a:solidFill>
              <a:effectLst/>
              <a:uLnTx/>
              <a:uFillTx/>
              <a:latin typeface="Century Gothic" panose="020B0502020202020204" pitchFamily="34" charset="0"/>
              <a:ea typeface="Calibri" panose="020F050202020403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6" name="ZoneTexte 5"/>
          <p:cNvSpPr txBox="1"/>
          <p:nvPr/>
        </p:nvSpPr>
        <p:spPr>
          <a:xfrm>
            <a:off x="376612" y="291762"/>
            <a:ext cx="44406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Description de l’offre d’emploi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entury Gothic" panose="020B0502020202020204" pitchFamily="34" charset="0"/>
                <a:ea typeface="Calibri" panose="020F0502020204030204" pitchFamily="34" charset="0"/>
                <a:cs typeface="Calibri" panose="020F0502020204030204" pitchFamily="34" charset="0"/>
              </a:rPr>
              <a:t>UBA-UBA-035-2025</a:t>
            </a:r>
            <a:endParaRPr kumimoji="0" lang="fr-FR" sz="1200" b="1"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956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84B9C10-B08B-8EC3-A10A-A8AD19947F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6858000" cy="6858000"/>
          </a:xfrm>
          <a:prstGeom prst="rect">
            <a:avLst/>
          </a:prstGeom>
        </p:spPr>
      </p:pic>
    </p:spTree>
    <p:extLst>
      <p:ext uri="{BB962C8B-B14F-4D97-AF65-F5344CB8AC3E}">
        <p14:creationId xmlns:p14="http://schemas.microsoft.com/office/powerpoint/2010/main" val="117325557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3158</TotalTime>
  <Words>205</Words>
  <Application>Microsoft Office PowerPoint</Application>
  <PresentationFormat>Personnalisé</PresentationFormat>
  <Paragraphs>83</Paragraphs>
  <Slides>7</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vt:i4>
      </vt:variant>
    </vt:vector>
  </HeadingPairs>
  <TitlesOfParts>
    <vt:vector size="16" baseType="lpstr">
      <vt:lpstr>Arial</vt:lpstr>
      <vt:lpstr>Calibri</vt:lpstr>
      <vt:lpstr>Calibri Light</vt:lpstr>
      <vt:lpstr>Century Gothic</vt:lpstr>
      <vt:lpstr>Symbol</vt:lpstr>
      <vt:lpstr>Tahoma</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Christian Costant</dc:creator>
  <cp:lastModifiedBy>Emerance Nkanza</cp:lastModifiedBy>
  <cp:revision>43</cp:revision>
  <dcterms:created xsi:type="dcterms:W3CDTF">2023-02-02T06:35:51Z</dcterms:created>
  <dcterms:modified xsi:type="dcterms:W3CDTF">2025-11-03T14:15:34Z</dcterms:modified>
</cp:coreProperties>
</file>